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93" r:id="rId3"/>
    <p:sldId id="258" r:id="rId4"/>
    <p:sldId id="264" r:id="rId5"/>
    <p:sldId id="270" r:id="rId6"/>
    <p:sldId id="296" r:id="rId7"/>
    <p:sldId id="269" r:id="rId8"/>
    <p:sldId id="292" r:id="rId9"/>
    <p:sldId id="298" r:id="rId10"/>
    <p:sldId id="294" r:id="rId11"/>
    <p:sldId id="299" r:id="rId12"/>
    <p:sldId id="272" r:id="rId13"/>
    <p:sldId id="282" r:id="rId14"/>
    <p:sldId id="300" r:id="rId15"/>
    <p:sldId id="287" r:id="rId16"/>
    <p:sldId id="281" r:id="rId17"/>
    <p:sldId id="273" r:id="rId18"/>
    <p:sldId id="274" r:id="rId19"/>
    <p:sldId id="289" r:id="rId20"/>
    <p:sldId id="290" r:id="rId21"/>
    <p:sldId id="301" r:id="rId22"/>
    <p:sldId id="302" r:id="rId23"/>
    <p:sldId id="276" r:id="rId24"/>
    <p:sldId id="306" r:id="rId25"/>
    <p:sldId id="308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51" autoAdjust="0"/>
    <p:restoredTop sz="95033" autoAdjust="0"/>
  </p:normalViewPr>
  <p:slideViewPr>
    <p:cSldViewPr snapToGrid="0">
      <p:cViewPr varScale="1">
        <p:scale>
          <a:sx n="104" d="100"/>
          <a:sy n="104" d="100"/>
        </p:scale>
        <p:origin x="60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jp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F246E85-B701-2EB9-981A-C0CAAF2EB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C11BFFBF-A512-36C3-6EC1-DEA7C22D81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2A18BACC-30E6-A754-B25E-EC8BB0158B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1172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1468BE8-5D44-FFFD-30B9-A4EDFFE1B9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CC4C62F7-CCD1-11C4-3122-943C916CD5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4E51BE89-C383-8716-86C8-6CDB0C7084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3860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CD92E67D-74EE-16DB-11C3-83A9EE0C4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DC65A041-927B-0E57-0974-C3E964DA38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D3C7159C-3E9B-C061-E5CD-828C154673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6516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EA0C030-6D5C-9BA1-0C37-16D2D0AE5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3B20AA7-88FF-38B2-07D1-36E595E967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5C8275E9-3324-370F-BCB6-DA06FE46DF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40559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7423BC5-65CA-ECA5-8D54-9B3A1D11FB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1C8BBE2C-7705-BEA3-D35C-35994DBD2F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3A6B10C8-2503-4F40-76E0-2C99E93B3A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2663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FFBBAE8-4F9C-11EA-A944-E912542FA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EB196AD3-C2A3-8A3A-CC9E-20194DB2C7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2207853D-85F4-EDAF-68FE-0EAF7EDECE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Font typeface="Wingdings" panose="05000000000000000000" pitchFamily="2" charset="2"/>
              <a:buNone/>
            </a:pPr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34687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C1858CE9-B0C2-558F-73E2-F682DB2A4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3FAF203E-5A6C-A1B5-3BED-91EB32233A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CA17A612-5CFE-1028-A8DF-BB7B511980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20702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1A68D15-4755-E0B4-D7A5-6448C4FBA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0133618-2F1C-EE09-9AB2-93C864EED2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CC744834-CD86-D300-02F4-9D2B25AE87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57506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33AD1A29-B926-FE9B-9006-BD20050AC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246B76A8-5AD0-9236-8CF0-CB44F0538E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D1622D1F-923B-0456-5859-6B21C58D0D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0920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370BA2F-4297-64F5-14D1-C210CD249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FF468930-25C8-56AF-C7C4-4DEFA6A930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97D443E-0358-A25C-7EA3-73BB99DAF2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5552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42288C98-92A3-6F96-F9DF-C4DACA9B8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AEB802C7-47A9-C437-237C-C7A08985F7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D38B8FFA-215C-7548-7D13-1AA64425E3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70659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EFF863A-1313-40DE-D5E8-C05A4E6012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C0035C43-3A3C-4182-CAD8-95DCA55F13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3F1B99D-201F-6AA3-130F-B5727E82C8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9201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3A14553-3689-B344-2499-36FEC8A9F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866FB14E-7C21-576F-1560-3676AC9D4C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37642274-7869-053E-C1AC-1A152DA757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29444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84F78EC-2793-4377-A7C5-A2801645D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683412DB-D647-4FDB-C586-937269AD35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4FFA57AF-C81D-D798-E4AF-9C5F79C49F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49313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08461B9B-63A8-424E-2607-346598F4B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3000516A-F476-70BE-5AA6-64117F5091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A70E6C2D-F23F-8AB3-9EE0-679DE68A2C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39776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7B1D397-B073-CF48-95F4-C0F52F51B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28AE8199-A1F5-275C-9283-F9FB7AB3A0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59CD5DAA-A536-07FC-D5E7-C62C0A8E8E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55319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>
          <a:extLst>
            <a:ext uri="{FF2B5EF4-FFF2-40B4-BE49-F238E27FC236}">
              <a16:creationId xmlns:a16="http://schemas.microsoft.com/office/drawing/2014/main" id="{A0DE1C81-4ECD-FCA7-C01F-FF9E4557C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7ed9f117a_2_3:notes">
            <a:extLst>
              <a:ext uri="{FF2B5EF4-FFF2-40B4-BE49-F238E27FC236}">
                <a16:creationId xmlns:a16="http://schemas.microsoft.com/office/drawing/2014/main" id="{7554AC4A-152E-0745-5B5B-9ED0810F5E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108" name="Google Shape;108;g77ed9f117a_2_3:notes">
            <a:extLst>
              <a:ext uri="{FF2B5EF4-FFF2-40B4-BE49-F238E27FC236}">
                <a16:creationId xmlns:a16="http://schemas.microsoft.com/office/drawing/2014/main" id="{CCE95817-719D-EFF7-6C32-D5D209FD6C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0355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5C34A2CE-2497-F3ED-3404-D5C293336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F6BFA3EA-EBF6-0118-F30E-DE06C2562E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C2C745CE-3663-A8B6-DCA0-1BD7ABDAE5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7876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30EC97B-E4C8-6EEC-54A7-4E7F62406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18289B2D-4B36-8610-71AF-9782C1F65C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8F457678-E85C-3743-3656-B0C11CCADD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2486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F77A623-3303-0A49-079D-66B83C53E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C1A61330-3F4A-B82C-10C5-3684091D54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B5611938-94D8-7EC8-8B6D-FE930BF309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66188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14E7ACE8-7EF0-3D49-F2DE-2F55EEA74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84DF97BE-BC2C-5391-0C43-C69F868B03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C0858D6A-705A-BE4C-81DE-07BDE410F2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79752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697BA40-11CA-CCA9-60A8-3A72312EF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0E7846F5-CEC0-943A-53BD-AA3BB38FD4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68E009C-E44C-3ADB-D528-93402441DC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3574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F1833BB0-3FE4-7F30-466F-1B0465E58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4788E4F6-E7ED-7A9F-39D8-53D0FDC57D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fr-FR"/>
          </a:p>
        </p:txBody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E59DB80B-86F6-DFFE-E0A7-B213DB2B01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9612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494B73D-D23B-9D61-DB75-98B600FBAC24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252087" y="4927600"/>
            <a:ext cx="6651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A8A8A8">
                    <a:alpha val="50000"/>
                  </a:srgbClr>
                </a:solidFill>
                <a:latin typeface="Aptos" panose="020B0004020202020204" pitchFamily="34" charset="0"/>
              </a:rPr>
              <a:t>C2 - Interne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0" y="1492489"/>
            <a:ext cx="9144000" cy="1190038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sz="40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Amazon </a:t>
            </a:r>
            <a:r>
              <a:rPr lang="fr-FR" sz="4000" b="1" dirty="0" err="1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Review</a:t>
            </a:r>
            <a:r>
              <a:rPr lang="fr-FR" sz="40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4000" b="1" dirty="0" err="1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Analysis</a:t>
            </a:r>
            <a:endParaRPr sz="4000" b="1" dirty="0">
              <a:solidFill>
                <a:srgbClr val="00206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8451" y="2760392"/>
            <a:ext cx="3405549" cy="2383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50" y="1537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0" y="4305600"/>
            <a:ext cx="2548800" cy="5779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fr" sz="20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Dyhia TOUAHRI</a:t>
            </a:r>
            <a:endParaRPr sz="2000" dirty="0">
              <a:solidFill>
                <a:srgbClr val="002060"/>
              </a:solidFill>
              <a:latin typeface="Times New Roman" panose="02020603050405020304" pitchFamily="18" charset="0"/>
              <a:ea typeface="Inter Medium"/>
              <a:cs typeface="Times New Roman" panose="02020603050405020304" pitchFamily="18" charset="0"/>
              <a:sym typeface="Inter Medium"/>
            </a:endParaRPr>
          </a:p>
        </p:txBody>
      </p:sp>
      <p:sp>
        <p:nvSpPr>
          <p:cNvPr id="2" name="Google Shape;57;p13">
            <a:extLst>
              <a:ext uri="{FF2B5EF4-FFF2-40B4-BE49-F238E27FC236}">
                <a16:creationId xmlns:a16="http://schemas.microsoft.com/office/drawing/2014/main" id="{D7A73CF2-6999-621A-BC04-F15157F7B146}"/>
              </a:ext>
            </a:extLst>
          </p:cNvPr>
          <p:cNvSpPr txBox="1">
            <a:spLocks/>
          </p:cNvSpPr>
          <p:nvPr/>
        </p:nvSpPr>
        <p:spPr>
          <a:xfrm>
            <a:off x="29184" y="4816800"/>
            <a:ext cx="2361600" cy="326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fr-FR" sz="11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17 décembre 2025</a:t>
            </a:r>
          </a:p>
        </p:txBody>
      </p:sp>
      <p:pic>
        <p:nvPicPr>
          <p:cNvPr id="4" name="Image 3" descr="Une image contenant Graphique, Police, graphisme, logo&#10;&#10;Le contenu généré par l’IA peut être incorrect.">
            <a:extLst>
              <a:ext uri="{FF2B5EF4-FFF2-40B4-BE49-F238E27FC236}">
                <a16:creationId xmlns:a16="http://schemas.microsoft.com/office/drawing/2014/main" id="{DFFCABE3-530E-7BAC-2ECD-78E65B8D11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0408" y="92397"/>
            <a:ext cx="712428" cy="712428"/>
          </a:xfrm>
          <a:prstGeom prst="rect">
            <a:avLst/>
          </a:prstGeom>
        </p:spPr>
      </p:pic>
      <p:pic>
        <p:nvPicPr>
          <p:cNvPr id="6" name="Image 5" descr="Une image contenant Police, Graphique, logo, symbole&#10;&#10;Le contenu généré par l’IA peut être incorrect.">
            <a:extLst>
              <a:ext uri="{FF2B5EF4-FFF2-40B4-BE49-F238E27FC236}">
                <a16:creationId xmlns:a16="http://schemas.microsoft.com/office/drawing/2014/main" id="{2E33807E-2F76-0FD4-AC8E-32558EAB2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1871" y="113970"/>
            <a:ext cx="639179" cy="229455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CBADACA1-7A57-6DAC-C6D9-7615452FEE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84777" y="804825"/>
            <a:ext cx="2500040" cy="754573"/>
          </a:xfrm>
          <a:prstGeom prst="rect">
            <a:avLst/>
          </a:prstGeom>
        </p:spPr>
      </p:pic>
      <p:pic>
        <p:nvPicPr>
          <p:cNvPr id="5" name="Image 4" descr="Une image contenant Graphique, Police, graphisme, logo&#10;&#10;Le contenu généré par l’IA peut être incorrect.">
            <a:extLst>
              <a:ext uri="{FF2B5EF4-FFF2-40B4-BE49-F238E27FC236}">
                <a16:creationId xmlns:a16="http://schemas.microsoft.com/office/drawing/2014/main" id="{83782C4E-A086-8C3B-4521-B9A5CC4476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85891" y="352641"/>
            <a:ext cx="495159" cy="2962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4A5172C-4C37-EB11-B543-7E3C9D5DE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80FA93D3-AD47-5BC1-697E-04075219331D}"/>
              </a:ext>
            </a:extLst>
          </p:cNvPr>
          <p:cNvSpPr/>
          <p:nvPr/>
        </p:nvSpPr>
        <p:spPr>
          <a:xfrm>
            <a:off x="870309" y="464944"/>
            <a:ext cx="4011180" cy="4572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10A06BB4-DAC9-C4B7-8ECE-96337374671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Design Thinking - Personas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1C24E811-3A5E-D1C7-7751-2929A00020E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3C20BCE-DCF5-DEB1-42CA-C5250AE25E98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881AECEF-1D0C-7BEE-AD19-DBC7AA2FF4DA}"/>
              </a:ext>
            </a:extLst>
          </p:cNvPr>
          <p:cNvCxnSpPr/>
          <p:nvPr/>
        </p:nvCxnSpPr>
        <p:spPr>
          <a:xfrm>
            <a:off x="6218215" y="934253"/>
            <a:ext cx="0" cy="3672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phique 11" descr="Profil mâle contour">
            <a:extLst>
              <a:ext uri="{FF2B5EF4-FFF2-40B4-BE49-F238E27FC236}">
                <a16:creationId xmlns:a16="http://schemas.microsoft.com/office/drawing/2014/main" id="{9A1A3190-E106-702D-B40C-37B6EA488D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48596" y="975651"/>
            <a:ext cx="943602" cy="943602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0D66664-0E49-254B-FFF6-EAE4757C763C}"/>
              </a:ext>
            </a:extLst>
          </p:cNvPr>
          <p:cNvSpPr txBox="1"/>
          <p:nvPr/>
        </p:nvSpPr>
        <p:spPr>
          <a:xfrm>
            <a:off x="3459578" y="2060462"/>
            <a:ext cx="2669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Rayan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 ans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Analyste chez Amazon</a:t>
            </a:r>
            <a:endParaRPr lang="fr-FR" sz="105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46427113-5D86-3156-6206-047F46093C87}"/>
              </a:ext>
            </a:extLst>
          </p:cNvPr>
          <p:cNvSpPr txBox="1"/>
          <p:nvPr/>
        </p:nvSpPr>
        <p:spPr>
          <a:xfrm>
            <a:off x="3063988" y="2947182"/>
            <a:ext cx="3154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Besoin identifié </a:t>
            </a: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Pouvoir automatiser l’analyse et la classification des avis clients sur les produits.</a:t>
            </a:r>
          </a:p>
          <a:p>
            <a:endParaRPr lang="fr-FR" sz="12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1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 d’utilisation </a:t>
            </a: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Classer les avis et identifier leur pertinence.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6104BBA-17EC-0AE0-2D26-F358C4B40DFF}"/>
              </a:ext>
            </a:extLst>
          </p:cNvPr>
          <p:cNvSpPr txBox="1"/>
          <p:nvPr/>
        </p:nvSpPr>
        <p:spPr>
          <a:xfrm>
            <a:off x="95585" y="2947182"/>
            <a:ext cx="29683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Besoin identifié </a:t>
            </a: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Bénéficier d’un service de livraison rapide.</a:t>
            </a:r>
          </a:p>
          <a:p>
            <a:endParaRPr lang="fr-FR" sz="12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1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 d’utilisation </a:t>
            </a: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Optimisation logistique et amélioration de la livraison dans les zones rurales.</a:t>
            </a:r>
          </a:p>
        </p:txBody>
      </p:sp>
      <p:pic>
        <p:nvPicPr>
          <p:cNvPr id="16" name="Graphique 15" descr="Profil femelle contour">
            <a:extLst>
              <a:ext uri="{FF2B5EF4-FFF2-40B4-BE49-F238E27FC236}">
                <a16:creationId xmlns:a16="http://schemas.microsoft.com/office/drawing/2014/main" id="{2ECCB7B4-21DE-9388-AB31-F8AC73FB65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8977" y="964813"/>
            <a:ext cx="954440" cy="95444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30981F6F-1CD7-EDDA-1FC0-78D63F07999F}"/>
              </a:ext>
            </a:extLst>
          </p:cNvPr>
          <p:cNvSpPr txBox="1"/>
          <p:nvPr/>
        </p:nvSpPr>
        <p:spPr>
          <a:xfrm>
            <a:off x="555175" y="2060462"/>
            <a:ext cx="2085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Emma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 ans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Etudiante en psychologie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5323B318-357A-5758-E2A9-089BAEB7751A}"/>
              </a:ext>
            </a:extLst>
          </p:cNvPr>
          <p:cNvCxnSpPr/>
          <p:nvPr/>
        </p:nvCxnSpPr>
        <p:spPr>
          <a:xfrm>
            <a:off x="3063995" y="888583"/>
            <a:ext cx="0" cy="3672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phique 3" descr="Profil mâle contour">
            <a:extLst>
              <a:ext uri="{FF2B5EF4-FFF2-40B4-BE49-F238E27FC236}">
                <a16:creationId xmlns:a16="http://schemas.microsoft.com/office/drawing/2014/main" id="{2A1A5834-0ADE-F823-A9ED-1A8BC4F945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29373" y="985198"/>
            <a:ext cx="943602" cy="943602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E6611DA-6CD3-31AA-A80B-2E2710387DA1}"/>
              </a:ext>
            </a:extLst>
          </p:cNvPr>
          <p:cNvSpPr txBox="1"/>
          <p:nvPr/>
        </p:nvSpPr>
        <p:spPr>
          <a:xfrm>
            <a:off x="6777947" y="2060462"/>
            <a:ext cx="1628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Mathis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42 ans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entrepreneur</a:t>
            </a:r>
            <a:endParaRPr lang="fr-FR" sz="105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04FBB27-D466-1CBC-B0C2-DDF4CEAC8DA3}"/>
              </a:ext>
            </a:extLst>
          </p:cNvPr>
          <p:cNvSpPr txBox="1"/>
          <p:nvPr/>
        </p:nvSpPr>
        <p:spPr>
          <a:xfrm>
            <a:off x="6218206" y="2944476"/>
            <a:ext cx="29257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Besoin identifié </a:t>
            </a: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Améliorer la visibilité et la performance de ses produits.</a:t>
            </a:r>
          </a:p>
          <a:p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Comprendre les critères influençant le classement des produits.</a:t>
            </a:r>
          </a:p>
          <a:p>
            <a:r>
              <a:rPr lang="fr-FR" sz="1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 d’utilisation </a:t>
            </a: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Analyse des avis clients et tendances de satisfaction.</a:t>
            </a:r>
          </a:p>
          <a:p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Transparence sur les algorithmes de classement produits.</a:t>
            </a:r>
          </a:p>
        </p:txBody>
      </p:sp>
    </p:spTree>
    <p:extLst>
      <p:ext uri="{BB962C8B-B14F-4D97-AF65-F5344CB8AC3E}">
        <p14:creationId xmlns:p14="http://schemas.microsoft.com/office/powerpoint/2010/main" val="4036918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A7EEE4AA-0F1C-1152-85FE-CD11D3E10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480D618-9398-6FF4-4D12-1705B98336B2}"/>
              </a:ext>
            </a:extLst>
          </p:cNvPr>
          <p:cNvSpPr/>
          <p:nvPr/>
        </p:nvSpPr>
        <p:spPr>
          <a:xfrm>
            <a:off x="1012050" y="2694183"/>
            <a:ext cx="7244179" cy="193865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CEE9AD35-E0BD-ED43-9E7D-C68547AA668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8F2FAE28-DBFB-8847-EC51-4F769D3748C5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AE0B64E1-2D61-4973-B83F-C3BE6A4813EE}"/>
              </a:ext>
            </a:extLst>
          </p:cNvPr>
          <p:cNvSpPr/>
          <p:nvPr/>
        </p:nvSpPr>
        <p:spPr>
          <a:xfrm flipV="1">
            <a:off x="870309" y="510662"/>
            <a:ext cx="4145574" cy="48411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8C848AF-FE71-1A8B-F967-58C406BBFD3E}"/>
              </a:ext>
            </a:extLst>
          </p:cNvPr>
          <p:cNvSpPr txBox="1"/>
          <p:nvPr/>
        </p:nvSpPr>
        <p:spPr>
          <a:xfrm>
            <a:off x="0" y="2754241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Besoin retenu : 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Classer les avis et identifier leur pertinence.</a:t>
            </a:r>
          </a:p>
          <a:p>
            <a:pPr algn="ctr"/>
            <a:endParaRPr lang="fr-FR" sz="1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fr-FR" sz="16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Valeurs ajoutées :  </a:t>
            </a:r>
          </a:p>
          <a:p>
            <a:pPr algn="ctr"/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Analyse rapide et plus fiable.</a:t>
            </a:r>
          </a:p>
          <a:p>
            <a:pPr algn="ctr"/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Elimination d’un travail manuel et gain de temps.</a:t>
            </a:r>
          </a:p>
          <a:p>
            <a:pPr algn="ctr"/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Levier et première brique pour d’autres besoins identifiés.</a:t>
            </a:r>
          </a:p>
        </p:txBody>
      </p:sp>
      <p:pic>
        <p:nvPicPr>
          <p:cNvPr id="3" name="Graphique 2" descr="Profil mâle contour">
            <a:extLst>
              <a:ext uri="{FF2B5EF4-FFF2-40B4-BE49-F238E27FC236}">
                <a16:creationId xmlns:a16="http://schemas.microsoft.com/office/drawing/2014/main" id="{53F2E680-EA26-08AB-6531-E39CAFD33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97675" y="658118"/>
            <a:ext cx="943602" cy="943602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8F3E9FD-27C5-A60C-2019-98CB0AB13958}"/>
              </a:ext>
            </a:extLst>
          </p:cNvPr>
          <p:cNvSpPr txBox="1"/>
          <p:nvPr/>
        </p:nvSpPr>
        <p:spPr>
          <a:xfrm>
            <a:off x="3308657" y="1742929"/>
            <a:ext cx="2669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Rayan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 ans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Analyste chez Amazon</a:t>
            </a:r>
            <a:endParaRPr lang="fr-FR" sz="105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0751E78-F0EF-EF6E-7B56-201420A980D7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Design </a:t>
            </a:r>
            <a:r>
              <a:rPr lang="fr-FR" dirty="0" err="1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Thinking</a:t>
            </a:r>
            <a: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 – </a:t>
            </a:r>
            <a:r>
              <a:rPr lang="fr-FR" dirty="0" err="1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Personas</a:t>
            </a:r>
            <a: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 </a:t>
            </a:r>
            <a:b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</a:b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901195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F543DF87-FD0E-2544-E53D-441F7951F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6;p15">
            <a:extLst>
              <a:ext uri="{FF2B5EF4-FFF2-40B4-BE49-F238E27FC236}">
                <a16:creationId xmlns:a16="http://schemas.microsoft.com/office/drawing/2014/main" id="{95F103A1-A56B-659A-E955-F649457DD65F}"/>
              </a:ext>
            </a:extLst>
          </p:cNvPr>
          <p:cNvSpPr/>
          <p:nvPr/>
        </p:nvSpPr>
        <p:spPr>
          <a:xfrm flipV="1">
            <a:off x="384035" y="2299316"/>
            <a:ext cx="7241883" cy="58977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F4BAE00C-0122-3E2C-EE1B-3F554198EAEB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200722" y="1702750"/>
            <a:ext cx="8943277" cy="8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b="1" dirty="0">
                <a:solidFill>
                  <a:srgbClr val="0E344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Veille technologique et réglementaire</a:t>
            </a:r>
            <a:endParaRPr sz="3600" b="1" dirty="0">
              <a:solidFill>
                <a:srgbClr val="0E3449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pic>
        <p:nvPicPr>
          <p:cNvPr id="2" name="Google Shape;75;p15">
            <a:extLst>
              <a:ext uri="{FF2B5EF4-FFF2-40B4-BE49-F238E27FC236}">
                <a16:creationId xmlns:a16="http://schemas.microsoft.com/office/drawing/2014/main" id="{FD0C5D4C-B3DD-41E6-31E4-E41D56B91A2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001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8753A0AF-976F-A83F-C097-55909F4BB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8906DE8A-0DD1-C5BC-9819-FDBD518A79C1}"/>
              </a:ext>
            </a:extLst>
          </p:cNvPr>
          <p:cNvSpPr/>
          <p:nvPr/>
        </p:nvSpPr>
        <p:spPr>
          <a:xfrm>
            <a:off x="870308" y="461452"/>
            <a:ext cx="4234352" cy="49212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FA70954F-AF54-43D1-8B51-9B578BDF674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7040996" cy="4354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Veille technologique statique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66B966E-2ED7-A04E-D048-D21E1FEEF33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66D58D37-6556-2B31-0D97-A9D680F383E8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AC9A6EBA-AC20-8301-37C8-10BFB8FCC0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306701"/>
              </p:ext>
            </p:extLst>
          </p:nvPr>
        </p:nvGraphicFramePr>
        <p:xfrm>
          <a:off x="95585" y="633196"/>
          <a:ext cx="8963172" cy="444358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918461">
                  <a:extLst>
                    <a:ext uri="{9D8B030D-6E8A-4147-A177-3AD203B41FA5}">
                      <a16:colId xmlns:a16="http://schemas.microsoft.com/office/drawing/2014/main" val="1777071039"/>
                    </a:ext>
                  </a:extLst>
                </a:gridCol>
                <a:gridCol w="1412791">
                  <a:extLst>
                    <a:ext uri="{9D8B030D-6E8A-4147-A177-3AD203B41FA5}">
                      <a16:colId xmlns:a16="http://schemas.microsoft.com/office/drawing/2014/main" val="2611694506"/>
                    </a:ext>
                  </a:extLst>
                </a:gridCol>
                <a:gridCol w="2896471">
                  <a:extLst>
                    <a:ext uri="{9D8B030D-6E8A-4147-A177-3AD203B41FA5}">
                      <a16:colId xmlns:a16="http://schemas.microsoft.com/office/drawing/2014/main" val="2028063690"/>
                    </a:ext>
                  </a:extLst>
                </a:gridCol>
                <a:gridCol w="949029">
                  <a:extLst>
                    <a:ext uri="{9D8B030D-6E8A-4147-A177-3AD203B41FA5}">
                      <a16:colId xmlns:a16="http://schemas.microsoft.com/office/drawing/2014/main" val="4161306544"/>
                    </a:ext>
                  </a:extLst>
                </a:gridCol>
                <a:gridCol w="1786420">
                  <a:extLst>
                    <a:ext uri="{9D8B030D-6E8A-4147-A177-3AD203B41FA5}">
                      <a16:colId xmlns:a16="http://schemas.microsoft.com/office/drawing/2014/main" val="428357762"/>
                    </a:ext>
                  </a:extLst>
                </a:gridCol>
              </a:tblGrid>
              <a:tr h="264399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Sujet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Points clés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Mots-clés utilisés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198536"/>
                  </a:ext>
                </a:extLst>
              </a:tr>
              <a:tr h="619133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Amazon S3 (Tables, Intelligent-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Tiering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, 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features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récentes)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Stockage objet &amp; data-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lake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Renforcement des capacités data-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lake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.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Optimisation des coûts.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2024-2025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data 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lake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, cloud 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storage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, optimisation coût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427010"/>
                  </a:ext>
                </a:extLst>
              </a:tr>
              <a:tr h="619133"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Snowflake (AI &amp; data platform </a:t>
                      </a:r>
                      <a:r>
                        <a:rPr lang="en-US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évolutive</a:t>
                      </a: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)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Data 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warehouse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cloud &amp; AI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AI et ML intégrés</a:t>
                      </a:r>
                    </a:p>
                    <a:p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Pipelines optimisés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juin-25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AI, data governance, cloud warehouse, embeddings, LLMs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4843390"/>
                  </a:ext>
                </a:extLst>
              </a:tr>
              <a:tr h="619133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Milvus (vector DB / embeddings store)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Stockages vecteurs pour recherche sémantique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Indexation et recherche d’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embeddings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Scalabilité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2024- 2025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embeddings, semantic search, similarity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147239"/>
                  </a:ext>
                </a:extLst>
              </a:tr>
              <a:tr h="619133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VADER (Valence Aware Dictionary and </a:t>
                      </a:r>
                      <a:r>
                        <a:rPr lang="en-US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sEntiment</a:t>
                      </a: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Reasoner)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Analyse de sentiments (NLP classique)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Analyse de sentiment légère et interprétable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Intégration temps réel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2024- 2025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sentiment analysis, lexicon-based, NLP, real-time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237505"/>
                  </a:ext>
                </a:extLst>
              </a:tr>
              <a:tr h="619133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Zero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-shot Classification (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transformers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/ LLM)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Classification thématique &amp; NLP avancé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Étiquetage sans entraînement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Scalabilité 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2024- 2025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zero-shot, NLP, LLM, classification, embeddings, topic modeling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6079851"/>
                  </a:ext>
                </a:extLst>
              </a:tr>
              <a:tr h="619133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Databricks (Unity Catalog, Lakehouse features)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Lakehouse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/ gouvernance &amp; 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productivisation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Gouvernance unifiée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Data + AI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juin-25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Unity Catalog, data governance, </a:t>
                      </a:r>
                      <a:r>
                        <a:rPr lang="en-US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lakehouse</a:t>
                      </a: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, </a:t>
                      </a:r>
                      <a:r>
                        <a:rPr lang="en-US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MLops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834886"/>
                  </a:ext>
                </a:extLst>
              </a:tr>
              <a:tr h="45447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Apache Spark (moteur de calcul distribué)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Traitement Big Data / ETL distribué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Performances et intégration ML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Traitement NLP à grande échelle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2023–2025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ETL, big data, distributed computing, NLP pipeline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547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8645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200AAB53-D0BD-4B29-FD83-3B6636954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8AEB5CED-6B89-E2C6-53B1-6E3DD7973C74}"/>
              </a:ext>
            </a:extLst>
          </p:cNvPr>
          <p:cNvSpPr/>
          <p:nvPr/>
        </p:nvSpPr>
        <p:spPr>
          <a:xfrm>
            <a:off x="870308" y="461452"/>
            <a:ext cx="4189964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A6FF6F21-20D3-E6C4-0C5A-13667795D2C7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7040996" cy="4354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Veille réglementaire statique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58653DBF-0716-F391-26DA-7326ABEC5FA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0B470F90-46A2-6039-4719-66F120A1EEB0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0BDF42DC-78A5-E678-7556-AAB0F6DAD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941452"/>
              </p:ext>
            </p:extLst>
          </p:nvPr>
        </p:nvGraphicFramePr>
        <p:xfrm>
          <a:off x="95585" y="1061882"/>
          <a:ext cx="8963172" cy="321639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918461">
                  <a:extLst>
                    <a:ext uri="{9D8B030D-6E8A-4147-A177-3AD203B41FA5}">
                      <a16:colId xmlns:a16="http://schemas.microsoft.com/office/drawing/2014/main" val="1777071039"/>
                    </a:ext>
                  </a:extLst>
                </a:gridCol>
                <a:gridCol w="1412791">
                  <a:extLst>
                    <a:ext uri="{9D8B030D-6E8A-4147-A177-3AD203B41FA5}">
                      <a16:colId xmlns:a16="http://schemas.microsoft.com/office/drawing/2014/main" val="2611694506"/>
                    </a:ext>
                  </a:extLst>
                </a:gridCol>
                <a:gridCol w="2896471">
                  <a:extLst>
                    <a:ext uri="{9D8B030D-6E8A-4147-A177-3AD203B41FA5}">
                      <a16:colId xmlns:a16="http://schemas.microsoft.com/office/drawing/2014/main" val="2028063690"/>
                    </a:ext>
                  </a:extLst>
                </a:gridCol>
                <a:gridCol w="949029">
                  <a:extLst>
                    <a:ext uri="{9D8B030D-6E8A-4147-A177-3AD203B41FA5}">
                      <a16:colId xmlns:a16="http://schemas.microsoft.com/office/drawing/2014/main" val="4161306544"/>
                    </a:ext>
                  </a:extLst>
                </a:gridCol>
                <a:gridCol w="1786420">
                  <a:extLst>
                    <a:ext uri="{9D8B030D-6E8A-4147-A177-3AD203B41FA5}">
                      <a16:colId xmlns:a16="http://schemas.microsoft.com/office/drawing/2014/main" val="428357762"/>
                    </a:ext>
                  </a:extLst>
                </a:gridCol>
              </a:tblGrid>
              <a:tr h="357626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Sujet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Points clés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Mots-clés utilisés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198536"/>
                  </a:ext>
                </a:extLst>
              </a:tr>
              <a:tr h="588834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RGPD (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Regulation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(EU) 2016/679)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Protection des données personnelles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Cadre clé de conformité</a:t>
                      </a:r>
                    </a:p>
                    <a:p>
                      <a:pPr marR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Impact direct sur le NLP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Texte initial 27 avr. 2016 (applicable depuis 2018) 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RGPD, data 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privacy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, anonymisation, consentement, EU compliance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427010"/>
                  </a:ext>
                </a:extLst>
              </a:tr>
              <a:tr h="588834"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CCPA (California Consumer Privacy Act)</a:t>
                      </a: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Réglementation américaine sur la protection des données personnelles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Cadre californien de protection des données</a:t>
                      </a:r>
                    </a:p>
                    <a:p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mpact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opérationnel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Adopté en 2018 – renforcé en 2023 (CPRA)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CCPA, CPRA, data 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privacy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US, consentement, droit à la suppression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4843390"/>
                  </a:ext>
                </a:extLst>
              </a:tr>
              <a:tr h="588834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AI </a:t>
                      </a:r>
                      <a:r>
                        <a:rPr lang="fr-FR" sz="1100" b="0" i="0" u="none" strike="noStrike" cap="non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Act</a:t>
                      </a: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(Règlement 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Régulation IA (transparence, obligations)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Transparence et contrôle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Impact technique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2024–2025 (mesures d’application 2025).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IA Acte, réglementation IA, transparence, conformité 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147239"/>
                  </a:ext>
                </a:extLst>
              </a:tr>
              <a:tr h="588834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RSE Numérique (Responsabilité Sociétale &amp; Environnementale)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Réglementation / bonnes pratiques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IA responsable et sobre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- Dimension éthique et sociale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2024- 2025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lang="fr-FR" sz="1100" b="0" i="0" u="none" strike="noStrike" cap="non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fr-FR" sz="1100" b="0" i="0" u="none" strike="noStrike" cap="non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RSE numérique, CSRD, Green AI, IA responsable, durabilité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237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6311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595456CC-0BA8-7854-D0A9-508620F36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A2E88D8D-BBD6-6189-6A47-B84221551765}"/>
              </a:ext>
            </a:extLst>
          </p:cNvPr>
          <p:cNvSpPr/>
          <p:nvPr/>
        </p:nvSpPr>
        <p:spPr>
          <a:xfrm>
            <a:off x="870308" y="461452"/>
            <a:ext cx="5432838" cy="6303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BE92227-126F-4D98-6829-1ED87DA0B670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5811836" cy="4985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Veille technologique et réglementaire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A90BAD0-845A-E6C8-83E5-9F70B31FF6C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7CBE91D-9722-20C1-C0F4-39FE7FB98D38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B5DCAE3-40CA-91D4-3E3C-58C9A4D81C7D}"/>
              </a:ext>
            </a:extLst>
          </p:cNvPr>
          <p:cNvSpPr txBox="1"/>
          <p:nvPr/>
        </p:nvSpPr>
        <p:spPr>
          <a:xfrm>
            <a:off x="0" y="728714"/>
            <a:ext cx="9143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Méthode professionnelle de partage</a:t>
            </a:r>
          </a:p>
          <a:p>
            <a:pPr algn="ctr"/>
            <a:endParaRPr lang="fr-FR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Notion Logo and symbol, meaning, history, PNG, brand">
            <a:extLst>
              <a:ext uri="{FF2B5EF4-FFF2-40B4-BE49-F238E27FC236}">
                <a16:creationId xmlns:a16="http://schemas.microsoft.com/office/drawing/2014/main" id="{D1B4B69B-8190-E91C-2345-A56C36E99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0926" y="4206809"/>
            <a:ext cx="1176893" cy="662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D7289B3-4E89-34A9-3919-565E98F7A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349" y="4273212"/>
            <a:ext cx="2074993" cy="529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E693F77E-8A72-13B7-12A2-B5D0F1BAC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081" y="4066476"/>
            <a:ext cx="756044" cy="756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 descr="Personnes au travail">
            <a:extLst>
              <a:ext uri="{FF2B5EF4-FFF2-40B4-BE49-F238E27FC236}">
                <a16:creationId xmlns:a16="http://schemas.microsoft.com/office/drawing/2014/main" id="{182E250D-0F0E-FE95-8C34-39D06506EE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7283" y="1145972"/>
            <a:ext cx="4859455" cy="285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412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524309BF-DA02-C5F4-601F-6BBECCB65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6;p15">
            <a:extLst>
              <a:ext uri="{FF2B5EF4-FFF2-40B4-BE49-F238E27FC236}">
                <a16:creationId xmlns:a16="http://schemas.microsoft.com/office/drawing/2014/main" id="{5125E5E1-2CE3-F445-0E87-9667E8FF0AD4}"/>
              </a:ext>
            </a:extLst>
          </p:cNvPr>
          <p:cNvSpPr/>
          <p:nvPr/>
        </p:nvSpPr>
        <p:spPr>
          <a:xfrm>
            <a:off x="288388" y="2415537"/>
            <a:ext cx="8700867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97CDCCB0-1B2E-C1B6-19DD-6FDF7E95E3C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0" y="1702750"/>
            <a:ext cx="9143999" cy="8042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b="1" dirty="0">
                <a:solidFill>
                  <a:srgbClr val="0E344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Cartographie des flux de données</a:t>
            </a:r>
            <a:endParaRPr sz="4800" b="1" dirty="0">
              <a:solidFill>
                <a:srgbClr val="0E3449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pic>
        <p:nvPicPr>
          <p:cNvPr id="2" name="Google Shape;75;p15">
            <a:extLst>
              <a:ext uri="{FF2B5EF4-FFF2-40B4-BE49-F238E27FC236}">
                <a16:creationId xmlns:a16="http://schemas.microsoft.com/office/drawing/2014/main" id="{D8937EF4-B18A-CF1D-811F-4895E4784C3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28772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1D62564-33DF-68E3-35B3-DE9832695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5AB9C8E1-34C1-990A-19EA-9B2C3D39CDF2}"/>
              </a:ext>
            </a:extLst>
          </p:cNvPr>
          <p:cNvSpPr/>
          <p:nvPr/>
        </p:nvSpPr>
        <p:spPr>
          <a:xfrm>
            <a:off x="870309" y="438274"/>
            <a:ext cx="4897445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FFC5330-8D99-057B-2FC1-A32961A9BEF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787791" y="-2163"/>
            <a:ext cx="5329337" cy="5561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Cartographie des flux de données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11DB844C-428A-9978-D7A9-21869D6A6D8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ED7274B1-3565-AF89-56E2-D3C0E4ADD893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EDE41C3-20BD-F142-73F8-FFE771F600CE}"/>
              </a:ext>
            </a:extLst>
          </p:cNvPr>
          <p:cNvSpPr txBox="1"/>
          <p:nvPr/>
        </p:nvSpPr>
        <p:spPr>
          <a:xfrm>
            <a:off x="1893249" y="3333788"/>
            <a:ext cx="6938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Pourquoi cette phase ?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Mieux comprendre la structure des données.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Identifier les tables nécessaires au cas d’utilisation.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Commencer à visualiser la solution.</a:t>
            </a:r>
          </a:p>
        </p:txBody>
      </p:sp>
      <p:pic>
        <p:nvPicPr>
          <p:cNvPr id="7" name="Graphique 6" descr="Base de données avec un remplissage uni">
            <a:extLst>
              <a:ext uri="{FF2B5EF4-FFF2-40B4-BE49-F238E27FC236}">
                <a16:creationId xmlns:a16="http://schemas.microsoft.com/office/drawing/2014/main" id="{F17C6CA5-C432-5F87-BFFE-B3EA7768AA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7616" y="1133471"/>
            <a:ext cx="1531245" cy="153124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C61F9129-FB10-B1BA-7D0A-E47712BCF9C0}"/>
              </a:ext>
            </a:extLst>
          </p:cNvPr>
          <p:cNvSpPr txBox="1"/>
          <p:nvPr/>
        </p:nvSpPr>
        <p:spPr>
          <a:xfrm>
            <a:off x="1893249" y="991153"/>
            <a:ext cx="62075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: récupérer tous les avis des clients.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PRODUCT_REVIEW : récupérer les liens entre produit et avis.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: récupérer les produits.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CATEGORY : récupérer les catégories des produits.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REVIEW_IMAGES : récupérer les avis qui ont des images.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ORDERS : récupérer les commandes des acheteurs.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BUYER : identifier l’acheteur.</a:t>
            </a:r>
          </a:p>
        </p:txBody>
      </p:sp>
    </p:spTree>
    <p:extLst>
      <p:ext uri="{BB962C8B-B14F-4D97-AF65-F5344CB8AC3E}">
        <p14:creationId xmlns:p14="http://schemas.microsoft.com/office/powerpoint/2010/main" val="4218675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1AD41E6B-2CF8-4011-055D-7720180E3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6;p15">
            <a:extLst>
              <a:ext uri="{FF2B5EF4-FFF2-40B4-BE49-F238E27FC236}">
                <a16:creationId xmlns:a16="http://schemas.microsoft.com/office/drawing/2014/main" id="{70FE0856-D359-A5B6-6925-F000697830F7}"/>
              </a:ext>
            </a:extLst>
          </p:cNvPr>
          <p:cNvSpPr/>
          <p:nvPr/>
        </p:nvSpPr>
        <p:spPr>
          <a:xfrm flipV="1">
            <a:off x="1131712" y="2461258"/>
            <a:ext cx="2696873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6672AC74-5B14-5712-5977-F24C5061CAF9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040271" y="1702750"/>
            <a:ext cx="7627943" cy="8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b="1" dirty="0">
                <a:solidFill>
                  <a:srgbClr val="0E344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Prototype</a:t>
            </a:r>
            <a:endParaRPr sz="4800" b="1" dirty="0">
              <a:solidFill>
                <a:srgbClr val="0E3449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pic>
        <p:nvPicPr>
          <p:cNvPr id="2" name="Google Shape;75;p15">
            <a:extLst>
              <a:ext uri="{FF2B5EF4-FFF2-40B4-BE49-F238E27FC236}">
                <a16:creationId xmlns:a16="http://schemas.microsoft.com/office/drawing/2014/main" id="{CA038CF7-4372-6E03-ECDF-EA1014E7053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8074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6B5BE2B-6699-3CB2-42A3-65B225A2C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B30C0CA7-6CD0-91B7-3E74-4563007936B9}"/>
              </a:ext>
            </a:extLst>
          </p:cNvPr>
          <p:cNvSpPr/>
          <p:nvPr/>
        </p:nvSpPr>
        <p:spPr>
          <a:xfrm>
            <a:off x="856241" y="471978"/>
            <a:ext cx="1553223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4729B744-1E58-964F-A598-C510402D4AE7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Prototype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A09AF481-BB0A-6146-6C9B-19A69772293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D8BBF0C-0E3E-440C-EA81-D1F4769BB3CD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0B691BA-AAEA-899C-7D1C-3F7C1AFEC8A1}"/>
              </a:ext>
            </a:extLst>
          </p:cNvPr>
          <p:cNvSpPr txBox="1"/>
          <p:nvPr/>
        </p:nvSpPr>
        <p:spPr>
          <a:xfrm>
            <a:off x="1861141" y="924624"/>
            <a:ext cx="2774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 algn="ctr"/>
            <a:r>
              <a:rPr lang="fr-FR" sz="1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L’objectif du prototype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FF94237-D774-2299-5CCF-06FE5251A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8700" y="2255902"/>
            <a:ext cx="5270288" cy="2175492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07C90739-E878-7BF3-59DE-6D52FC24829E}"/>
              </a:ext>
            </a:extLst>
          </p:cNvPr>
          <p:cNvSpPr txBox="1"/>
          <p:nvPr/>
        </p:nvSpPr>
        <p:spPr>
          <a:xfrm>
            <a:off x="2149591" y="1280812"/>
            <a:ext cx="46703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2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Démontrer de la faisabilité</a:t>
            </a:r>
          </a:p>
          <a:p>
            <a:pPr marL="285750" lvl="2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Mise en avant des fonctionnalités principales</a:t>
            </a:r>
          </a:p>
          <a:p>
            <a:pPr marL="285750" lvl="2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Avoir un premier retour sur la performance</a:t>
            </a:r>
          </a:p>
        </p:txBody>
      </p:sp>
    </p:spTree>
    <p:extLst>
      <p:ext uri="{BB962C8B-B14F-4D97-AF65-F5344CB8AC3E}">
        <p14:creationId xmlns:p14="http://schemas.microsoft.com/office/powerpoint/2010/main" val="3349336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2B8E2430-33CF-173E-880C-EAE7ADC4F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B0A8092F-DCEE-17C1-9EC3-6F72F77EC41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040272" y="1702750"/>
            <a:ext cx="5315100" cy="13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b="1" dirty="0">
                <a:solidFill>
                  <a:srgbClr val="0E344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Bloc 1</a:t>
            </a:r>
            <a:endParaRPr sz="4800" b="1" dirty="0">
              <a:solidFill>
                <a:srgbClr val="0E3449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pic>
        <p:nvPicPr>
          <p:cNvPr id="2" name="Google Shape;75;p15">
            <a:extLst>
              <a:ext uri="{FF2B5EF4-FFF2-40B4-BE49-F238E27FC236}">
                <a16:creationId xmlns:a16="http://schemas.microsoft.com/office/drawing/2014/main" id="{8AEB940F-410B-7B9B-A0EF-2BEC9B788DA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6;p15">
            <a:extLst>
              <a:ext uri="{FF2B5EF4-FFF2-40B4-BE49-F238E27FC236}">
                <a16:creationId xmlns:a16="http://schemas.microsoft.com/office/drawing/2014/main" id="{0C5110E8-AE56-8999-B908-4B5C479E15A4}"/>
              </a:ext>
            </a:extLst>
          </p:cNvPr>
          <p:cNvSpPr/>
          <p:nvPr/>
        </p:nvSpPr>
        <p:spPr>
          <a:xfrm>
            <a:off x="1040273" y="2402050"/>
            <a:ext cx="1791418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9677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97529DB4-4394-952B-5B93-BFFBFBE2A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A9F8C737-BF06-4645-5439-73C144C8A3D4}"/>
              </a:ext>
            </a:extLst>
          </p:cNvPr>
          <p:cNvSpPr/>
          <p:nvPr/>
        </p:nvSpPr>
        <p:spPr>
          <a:xfrm>
            <a:off x="870309" y="464944"/>
            <a:ext cx="1553223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BD62920F-8C73-2E18-F817-33C610E6A4DC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Prototype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2922B5D-DACC-76D8-A07D-0EE0A75A46B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835B8D6A-9B1B-58AA-DB35-578556E5CD9C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FF1C8B0-1308-8EA2-04AE-3627B689BF13}"/>
              </a:ext>
            </a:extLst>
          </p:cNvPr>
          <p:cNvSpPr txBox="1"/>
          <p:nvPr/>
        </p:nvSpPr>
        <p:spPr>
          <a:xfrm>
            <a:off x="0" y="622240"/>
            <a:ext cx="4029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Analyse sur 10 produits (2592 avis)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38095A0-BDBD-4427-D8BD-3AC0C48EF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32" y="1109342"/>
            <a:ext cx="2344400" cy="160207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88034E32-A67E-C08D-A394-DFE7351216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1535" y="2938454"/>
            <a:ext cx="2489870" cy="155282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0501C10D-C97D-C403-8353-3EFC40BFA1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7900" y="575170"/>
            <a:ext cx="1575306" cy="209086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DA9B0BAC-F1B8-20A2-4712-32E3FD6AA6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4142" y="1212867"/>
            <a:ext cx="2424958" cy="154125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4381199B-7E71-C29E-9429-ADC5C44264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7445" y="3082362"/>
            <a:ext cx="2651093" cy="1603838"/>
          </a:xfrm>
          <a:prstGeom prst="rect">
            <a:avLst/>
          </a:prstGeom>
        </p:spPr>
      </p:pic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CEF98850-43D6-94D8-38E7-6F8D070D97A2}"/>
              </a:ext>
            </a:extLst>
          </p:cNvPr>
          <p:cNvCxnSpPr/>
          <p:nvPr/>
        </p:nvCxnSpPr>
        <p:spPr>
          <a:xfrm>
            <a:off x="2795679" y="1010491"/>
            <a:ext cx="0" cy="3672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E561C22D-AE8A-DB68-2971-67A4AAD72D83}"/>
              </a:ext>
            </a:extLst>
          </p:cNvPr>
          <p:cNvCxnSpPr>
            <a:cxnSpLocks/>
          </p:cNvCxnSpPr>
          <p:nvPr/>
        </p:nvCxnSpPr>
        <p:spPr>
          <a:xfrm>
            <a:off x="79132" y="2864615"/>
            <a:ext cx="82124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FBFF8D56-873C-1F82-380A-A69855BC286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7089" y="2938454"/>
            <a:ext cx="2771504" cy="1743626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B470296B-F153-2CDD-2168-4D833070475C}"/>
              </a:ext>
            </a:extLst>
          </p:cNvPr>
          <p:cNvCxnSpPr/>
          <p:nvPr/>
        </p:nvCxnSpPr>
        <p:spPr>
          <a:xfrm>
            <a:off x="5644784" y="982836"/>
            <a:ext cx="0" cy="3672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7644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18941D7-645A-1BDA-8DAC-D26740422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54E957D4-F397-8867-E93B-282514C203D1}"/>
              </a:ext>
            </a:extLst>
          </p:cNvPr>
          <p:cNvSpPr/>
          <p:nvPr/>
        </p:nvSpPr>
        <p:spPr>
          <a:xfrm>
            <a:off x="870310" y="464944"/>
            <a:ext cx="1289082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9BF712EA-F053-9B6F-2751-E58A8E47BACB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Prototype</a:t>
            </a:r>
            <a:endParaRPr sz="2500"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45CF12C5-F0F7-6AFB-3191-4052CB8BF8A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D687EAA-BCDE-9B17-D56B-E6E4BAADF8A9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4D3FD2D-CB03-D720-8658-74B7BC23EAC5}"/>
              </a:ext>
            </a:extLst>
          </p:cNvPr>
          <p:cNvSpPr txBox="1"/>
          <p:nvPr/>
        </p:nvSpPr>
        <p:spPr>
          <a:xfrm>
            <a:off x="1250471" y="1464186"/>
            <a:ext cx="7442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Présence d’image : 31% des avis contiennent des images (indicateur d’engagement).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1047D93-EA59-8E27-99AB-25C7F4AB83F8}"/>
              </a:ext>
            </a:extLst>
          </p:cNvPr>
          <p:cNvSpPr txBox="1"/>
          <p:nvPr/>
        </p:nvSpPr>
        <p:spPr>
          <a:xfrm>
            <a:off x="139484" y="536233"/>
            <a:ext cx="4432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fr-FR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Justificatif de pondération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04991A4-9DA1-990F-7DD4-12DD88094666}"/>
              </a:ext>
            </a:extLst>
          </p:cNvPr>
          <p:cNvSpPr/>
          <p:nvPr/>
        </p:nvSpPr>
        <p:spPr>
          <a:xfrm>
            <a:off x="698429" y="925431"/>
            <a:ext cx="559734" cy="21075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30 %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11845A6-2276-592A-D324-86A50A84298D}"/>
              </a:ext>
            </a:extLst>
          </p:cNvPr>
          <p:cNvSpPr txBox="1"/>
          <p:nvPr/>
        </p:nvSpPr>
        <p:spPr>
          <a:xfrm>
            <a:off x="1261038" y="897675"/>
            <a:ext cx="78829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Longueur de texte : plus l’avis est long, plus il y a de détail.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753C8931-9699-AD4F-D95F-717F850CEF2B}"/>
              </a:ext>
            </a:extLst>
          </p:cNvPr>
          <p:cNvSpPr txBox="1"/>
          <p:nvPr/>
        </p:nvSpPr>
        <p:spPr>
          <a:xfrm>
            <a:off x="1250471" y="1174637"/>
            <a:ext cx="78829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Sentiment (VADER) : analyse de sentiments pour détecter la satisfaction ou l’insatisfaction des clients.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0F0F110C-063E-27ED-F5A4-9A70DB736FA5}"/>
              </a:ext>
            </a:extLst>
          </p:cNvPr>
          <p:cNvSpPr txBox="1"/>
          <p:nvPr/>
        </p:nvSpPr>
        <p:spPr>
          <a:xfrm>
            <a:off x="1265855" y="1966242"/>
            <a:ext cx="45036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Achat vérifié : tous les avis sont vérifiés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1BDF7930-D959-9CA0-6730-8AC2D0A5B47B}"/>
              </a:ext>
            </a:extLst>
          </p:cNvPr>
          <p:cNvSpPr txBox="1"/>
          <p:nvPr/>
        </p:nvSpPr>
        <p:spPr>
          <a:xfrm>
            <a:off x="1250471" y="1717084"/>
            <a:ext cx="70347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 extrême : les avis très positifs ou très négatifs apportent souvent plus d’information.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0A74B51-BD6D-C66F-2F82-15D506D7826E}"/>
              </a:ext>
            </a:extLst>
          </p:cNvPr>
          <p:cNvSpPr txBox="1"/>
          <p:nvPr/>
        </p:nvSpPr>
        <p:spPr>
          <a:xfrm>
            <a:off x="188721" y="2474489"/>
            <a:ext cx="4432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fr-FR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Sélection de seuil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10D014EF-8AC2-61C5-3927-FDC2349922AA}"/>
              </a:ext>
            </a:extLst>
          </p:cNvPr>
          <p:cNvSpPr/>
          <p:nvPr/>
        </p:nvSpPr>
        <p:spPr>
          <a:xfrm>
            <a:off x="697533" y="1204049"/>
            <a:ext cx="559734" cy="21075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25 %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5444E664-252E-BDF3-4D67-721D389CE488}"/>
              </a:ext>
            </a:extLst>
          </p:cNvPr>
          <p:cNvSpPr/>
          <p:nvPr/>
        </p:nvSpPr>
        <p:spPr>
          <a:xfrm>
            <a:off x="706121" y="1480587"/>
            <a:ext cx="559734" cy="21075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20 %</a:t>
            </a:r>
          </a:p>
        </p:txBody>
      </p:sp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72FADE51-40B5-83A3-80E0-2D26659FD7BA}"/>
              </a:ext>
            </a:extLst>
          </p:cNvPr>
          <p:cNvSpPr/>
          <p:nvPr/>
        </p:nvSpPr>
        <p:spPr>
          <a:xfrm>
            <a:off x="711601" y="1753735"/>
            <a:ext cx="559734" cy="21075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15 %</a:t>
            </a:r>
          </a:p>
        </p:txBody>
      </p:sp>
      <p:sp>
        <p:nvSpPr>
          <p:cNvPr id="30" name="Rectangle : coins arrondis 29">
            <a:extLst>
              <a:ext uri="{FF2B5EF4-FFF2-40B4-BE49-F238E27FC236}">
                <a16:creationId xmlns:a16="http://schemas.microsoft.com/office/drawing/2014/main" id="{679657BA-141A-068E-A2C0-217EC935A823}"/>
              </a:ext>
            </a:extLst>
          </p:cNvPr>
          <p:cNvSpPr/>
          <p:nvPr/>
        </p:nvSpPr>
        <p:spPr>
          <a:xfrm>
            <a:off x="706121" y="2016139"/>
            <a:ext cx="559734" cy="210750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10 %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E5944E8-33A2-0859-8D70-5D177D391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7863" y="2414980"/>
            <a:ext cx="4046746" cy="238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7518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9E1696AA-F85E-841E-9CB9-5CBDF01E9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5DA04AA2-2B1C-271E-650F-FF326D19A94C}"/>
              </a:ext>
            </a:extLst>
          </p:cNvPr>
          <p:cNvSpPr/>
          <p:nvPr/>
        </p:nvSpPr>
        <p:spPr>
          <a:xfrm>
            <a:off x="870309" y="464944"/>
            <a:ext cx="1553223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40022E1C-48B6-246F-E13B-D1DA77724BD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Prototype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4672E884-BA25-F466-2DF3-70AFB5BDBD5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43E9347-03E2-73D2-CF71-7C88D09FB778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191CE1E-E97A-4D38-26BC-51B8D92F62CA}"/>
              </a:ext>
            </a:extLst>
          </p:cNvPr>
          <p:cNvSpPr txBox="1"/>
          <p:nvPr/>
        </p:nvSpPr>
        <p:spPr>
          <a:xfrm>
            <a:off x="384035" y="637064"/>
            <a:ext cx="4432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fr-FR" sz="1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Résultats du prototype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4CB1320-4F9E-878D-235D-EC3FEF8064ED}"/>
              </a:ext>
            </a:extLst>
          </p:cNvPr>
          <p:cNvSpPr txBox="1"/>
          <p:nvPr/>
        </p:nvSpPr>
        <p:spPr>
          <a:xfrm>
            <a:off x="2563837" y="2951288"/>
            <a:ext cx="476894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Limites claires</a:t>
            </a:r>
          </a:p>
          <a:p>
            <a:pPr lvl="1"/>
            <a:endParaRPr lang="fr-FR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basé surtout sur la forme et l’émotion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Survalorisation des avis 5★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Avis courts parfois trop bien notés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Avis longs parfois pénalisés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 d’analyse sémantique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Mesure l’engagement, pas la vraie pertinence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923B88-5980-346F-12B4-8EDA8254F0EB}"/>
              </a:ext>
            </a:extLst>
          </p:cNvPr>
          <p:cNvSpPr/>
          <p:nvPr/>
        </p:nvSpPr>
        <p:spPr>
          <a:xfrm>
            <a:off x="151855" y="1040967"/>
            <a:ext cx="4265401" cy="17397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F4262CF-D885-C0DE-6F7B-3B7EEEEB7BE5}"/>
              </a:ext>
            </a:extLst>
          </p:cNvPr>
          <p:cNvSpPr txBox="1"/>
          <p:nvPr/>
        </p:nvSpPr>
        <p:spPr>
          <a:xfrm>
            <a:off x="151855" y="1051768"/>
            <a:ext cx="426540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3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Exemple 1 : avis pertinent</a:t>
            </a:r>
          </a:p>
          <a:p>
            <a:pPr marL="285750" lvl="1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 : « Love </a:t>
            </a:r>
            <a:r>
              <a:rPr lang="fr-FR" sz="13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»</a:t>
            </a:r>
          </a:p>
          <a:p>
            <a:pPr marL="285750" lvl="1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Présence d’image</a:t>
            </a:r>
          </a:p>
          <a:p>
            <a:pPr marL="285750" lvl="1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Achat vérifié</a:t>
            </a:r>
          </a:p>
          <a:p>
            <a:pPr marL="285750" lvl="1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3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Sentiment positif fort (VADER)</a:t>
            </a:r>
          </a:p>
          <a:p>
            <a:pPr marL="285750" lvl="1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d texte (fonction centrée sur 300 caractères)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39AEDB-FF54-B189-4E06-45FCB9058631}"/>
              </a:ext>
            </a:extLst>
          </p:cNvPr>
          <p:cNvSpPr/>
          <p:nvPr/>
        </p:nvSpPr>
        <p:spPr>
          <a:xfrm>
            <a:off x="4519875" y="1031603"/>
            <a:ext cx="4265400" cy="17397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65D2A14-0B0A-E604-DFBC-2E75DFC7B0A6}"/>
              </a:ext>
            </a:extLst>
          </p:cNvPr>
          <p:cNvSpPr txBox="1"/>
          <p:nvPr/>
        </p:nvSpPr>
        <p:spPr>
          <a:xfrm>
            <a:off x="4519874" y="1031029"/>
            <a:ext cx="426540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3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Exemple 2 : avis non pertinent</a:t>
            </a:r>
          </a:p>
          <a:p>
            <a:pPr marL="285750" lvl="1" indent="-285750">
              <a:buFontTx/>
              <a:buChar char="-"/>
            </a:pP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 : « This </a:t>
            </a:r>
            <a:r>
              <a:rPr lang="fr-FR" sz="13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</a:t>
            </a: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13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13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very</a:t>
            </a: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good…. (~ 1000 caractères)»</a:t>
            </a:r>
          </a:p>
          <a:p>
            <a:pPr marL="285750" lvl="1" indent="-285750">
              <a:buFontTx/>
              <a:buChar char="-"/>
            </a:pP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Présence d’une image</a:t>
            </a:r>
          </a:p>
          <a:p>
            <a:pPr marL="285750" lvl="1" indent="-285750">
              <a:buFontTx/>
              <a:buChar char="-"/>
            </a:pP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Achat vérifié</a:t>
            </a:r>
          </a:p>
          <a:p>
            <a:pPr marL="285750" lvl="1" indent="-285750">
              <a:buFontTx/>
              <a:buChar char="-"/>
            </a:pPr>
            <a:r>
              <a:rPr lang="fr-FR" sz="13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Sentiment moyen (VADER)</a:t>
            </a:r>
          </a:p>
          <a:p>
            <a:pPr marL="285750" lvl="1" indent="-285750">
              <a:buFontTx/>
              <a:buChar char="-"/>
            </a:pPr>
            <a:r>
              <a:rPr lang="fr-FR" sz="13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Score du texte (fonction centrée sur 300 caractères) qui fait baisser sa valeur</a:t>
            </a:r>
          </a:p>
        </p:txBody>
      </p:sp>
    </p:spTree>
    <p:extLst>
      <p:ext uri="{BB962C8B-B14F-4D97-AF65-F5344CB8AC3E}">
        <p14:creationId xmlns:p14="http://schemas.microsoft.com/office/powerpoint/2010/main" val="2777576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925E0D67-3C4B-8CFC-418A-D74C4047B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6;p15">
            <a:extLst>
              <a:ext uri="{FF2B5EF4-FFF2-40B4-BE49-F238E27FC236}">
                <a16:creationId xmlns:a16="http://schemas.microsoft.com/office/drawing/2014/main" id="{549AC6D0-FFD8-3D06-0BD4-57E918978FAE}"/>
              </a:ext>
            </a:extLst>
          </p:cNvPr>
          <p:cNvSpPr/>
          <p:nvPr/>
        </p:nvSpPr>
        <p:spPr>
          <a:xfrm flipV="1">
            <a:off x="1131712" y="2433233"/>
            <a:ext cx="2556885" cy="50495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265E19FA-61FE-8CF4-6DE8-B24DC7586B34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040271" y="1702750"/>
            <a:ext cx="7627943" cy="8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b="1" dirty="0">
                <a:solidFill>
                  <a:srgbClr val="0E344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Synthèse</a:t>
            </a:r>
            <a:endParaRPr sz="4800" b="1" dirty="0">
              <a:solidFill>
                <a:srgbClr val="0E3449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pic>
        <p:nvPicPr>
          <p:cNvPr id="2" name="Google Shape;75;p15">
            <a:extLst>
              <a:ext uri="{FF2B5EF4-FFF2-40B4-BE49-F238E27FC236}">
                <a16:creationId xmlns:a16="http://schemas.microsoft.com/office/drawing/2014/main" id="{581B2FBE-5B70-159F-24A5-412C80000A0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43671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506ECC40-522C-6E01-D7E4-3EBCCDEEC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1E8C9A70-6AA1-B61E-4EE7-1300111F8831}"/>
              </a:ext>
            </a:extLst>
          </p:cNvPr>
          <p:cNvSpPr/>
          <p:nvPr/>
        </p:nvSpPr>
        <p:spPr>
          <a:xfrm flipV="1">
            <a:off x="870310" y="503629"/>
            <a:ext cx="1387556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0E7ACBEB-48D4-A356-A204-5CC00A20F54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Synthèse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BB35FF7-35A8-D115-2CBB-871CCAD24C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3485DBDC-3B5D-5B6F-5E9E-6381D6434E25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7C9B85A-7388-C623-ACA0-13C49F795E15}"/>
              </a:ext>
            </a:extLst>
          </p:cNvPr>
          <p:cNvSpPr txBox="1"/>
          <p:nvPr/>
        </p:nvSpPr>
        <p:spPr>
          <a:xfrm>
            <a:off x="1177047" y="1819414"/>
            <a:ext cx="67899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 de limites dans la pondération.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Amélioration de la future solution en y intégrant </a:t>
            </a:r>
            <a:r>
              <a:rPr lang="fr-FR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Zero</a:t>
            </a:r>
            <a:r>
              <a:rPr lang="fr-FR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-shot.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Première brique de la solution cible.</a:t>
            </a:r>
          </a:p>
        </p:txBody>
      </p:sp>
    </p:spTree>
    <p:extLst>
      <p:ext uri="{BB962C8B-B14F-4D97-AF65-F5344CB8AC3E}">
        <p14:creationId xmlns:p14="http://schemas.microsoft.com/office/powerpoint/2010/main" val="1406419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09">
          <a:extLst>
            <a:ext uri="{FF2B5EF4-FFF2-40B4-BE49-F238E27FC236}">
              <a16:creationId xmlns:a16="http://schemas.microsoft.com/office/drawing/2014/main" id="{984CCACF-C548-A4C1-141C-CA7965641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>
            <a:extLst>
              <a:ext uri="{FF2B5EF4-FFF2-40B4-BE49-F238E27FC236}">
                <a16:creationId xmlns:a16="http://schemas.microsoft.com/office/drawing/2014/main" id="{AB8BD1DE-E06C-9540-3AA4-3E3CA6B099B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235600" y="1742167"/>
            <a:ext cx="5315100" cy="11422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 b="1" dirty="0">
                <a:solidFill>
                  <a:srgbClr val="0E344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Merci !</a:t>
            </a:r>
            <a:endParaRPr sz="6000" b="1" dirty="0">
              <a:solidFill>
                <a:srgbClr val="0E3449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pic>
        <p:nvPicPr>
          <p:cNvPr id="111" name="Google Shape;111;p19">
            <a:extLst>
              <a:ext uri="{FF2B5EF4-FFF2-40B4-BE49-F238E27FC236}">
                <a16:creationId xmlns:a16="http://schemas.microsoft.com/office/drawing/2014/main" id="{A3D31D61-4ED7-EF21-2F08-339C46B21CE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75;p15">
            <a:extLst>
              <a:ext uri="{FF2B5EF4-FFF2-40B4-BE49-F238E27FC236}">
                <a16:creationId xmlns:a16="http://schemas.microsoft.com/office/drawing/2014/main" id="{CE3A8B08-CB16-6313-39F1-FCDF14E1471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95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 idx="4294967295"/>
          </p:nvPr>
        </p:nvSpPr>
        <p:spPr>
          <a:xfrm>
            <a:off x="802028" y="25974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Plan</a:t>
            </a:r>
            <a:endParaRPr sz="2500"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ctrTitle" idx="4294967295"/>
          </p:nvPr>
        </p:nvSpPr>
        <p:spPr>
          <a:xfrm>
            <a:off x="1319896" y="71726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Introduction</a:t>
            </a:r>
            <a:endParaRPr sz="2200" dirty="0">
              <a:solidFill>
                <a:srgbClr val="002060"/>
              </a:solidFill>
              <a:latin typeface="Times New Roman" panose="02020603050405020304" pitchFamily="18" charset="0"/>
              <a:ea typeface="Inter Medium"/>
              <a:cs typeface="Times New Roman" panose="02020603050405020304" pitchFamily="18" charset="0"/>
              <a:sym typeface="Inter Medium"/>
            </a:endParaRPr>
          </a:p>
        </p:txBody>
      </p:sp>
      <p:sp>
        <p:nvSpPr>
          <p:cNvPr id="70" name="Google Shape;70;p15"/>
          <p:cNvSpPr/>
          <p:nvPr/>
        </p:nvSpPr>
        <p:spPr>
          <a:xfrm rot="-355994">
            <a:off x="982384" y="2908608"/>
            <a:ext cx="261199" cy="46747"/>
          </a:xfrm>
          <a:prstGeom prst="roundRect">
            <a:avLst>
              <a:gd name="adj" fmla="val 50000"/>
            </a:avLst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ctrTitle" idx="4294967295"/>
          </p:nvPr>
        </p:nvSpPr>
        <p:spPr>
          <a:xfrm>
            <a:off x="1319896" y="3198508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2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Prototype</a:t>
            </a:r>
            <a:endParaRPr sz="2200" dirty="0">
              <a:solidFill>
                <a:srgbClr val="002060"/>
              </a:solidFill>
              <a:latin typeface="Times New Roman" panose="02020603050405020304" pitchFamily="18" charset="0"/>
              <a:ea typeface="Inter Medium"/>
              <a:cs typeface="Times New Roman" panose="02020603050405020304" pitchFamily="18" charset="0"/>
              <a:sym typeface="Inter Medium"/>
            </a:endParaRPr>
          </a:p>
        </p:txBody>
      </p:sp>
      <p:sp>
        <p:nvSpPr>
          <p:cNvPr id="72" name="Google Shape;72;p15"/>
          <p:cNvSpPr/>
          <p:nvPr/>
        </p:nvSpPr>
        <p:spPr>
          <a:xfrm rot="-355994">
            <a:off x="982384" y="3441708"/>
            <a:ext cx="261199" cy="46747"/>
          </a:xfrm>
          <a:prstGeom prst="roundRect">
            <a:avLst>
              <a:gd name="adj" fmla="val 50000"/>
            </a:avLst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0;p15">
            <a:extLst>
              <a:ext uri="{FF2B5EF4-FFF2-40B4-BE49-F238E27FC236}">
                <a16:creationId xmlns:a16="http://schemas.microsoft.com/office/drawing/2014/main" id="{B337A37D-EB88-9CFF-4A9D-88DED995229B}"/>
              </a:ext>
            </a:extLst>
          </p:cNvPr>
          <p:cNvSpPr/>
          <p:nvPr/>
        </p:nvSpPr>
        <p:spPr>
          <a:xfrm rot="-355994">
            <a:off x="982383" y="960446"/>
            <a:ext cx="261199" cy="46747"/>
          </a:xfrm>
          <a:prstGeom prst="roundRect">
            <a:avLst>
              <a:gd name="adj" fmla="val 50000"/>
            </a:avLst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72;p15">
            <a:extLst>
              <a:ext uri="{FF2B5EF4-FFF2-40B4-BE49-F238E27FC236}">
                <a16:creationId xmlns:a16="http://schemas.microsoft.com/office/drawing/2014/main" id="{90462975-A40B-4D59-119D-DEEF2BA24BAA}"/>
              </a:ext>
            </a:extLst>
          </p:cNvPr>
          <p:cNvSpPr/>
          <p:nvPr/>
        </p:nvSpPr>
        <p:spPr>
          <a:xfrm rot="-355994">
            <a:off x="982383" y="1456376"/>
            <a:ext cx="261199" cy="46747"/>
          </a:xfrm>
          <a:prstGeom prst="roundRect">
            <a:avLst>
              <a:gd name="adj" fmla="val 50000"/>
            </a:avLst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69;p15">
            <a:extLst>
              <a:ext uri="{FF2B5EF4-FFF2-40B4-BE49-F238E27FC236}">
                <a16:creationId xmlns:a16="http://schemas.microsoft.com/office/drawing/2014/main" id="{2A635064-37F8-412D-9D79-B4CBA291B731}"/>
              </a:ext>
            </a:extLst>
          </p:cNvPr>
          <p:cNvSpPr txBox="1">
            <a:spLocks/>
          </p:cNvSpPr>
          <p:nvPr/>
        </p:nvSpPr>
        <p:spPr>
          <a:xfrm>
            <a:off x="1319896" y="121319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2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Analyse stratégique SWOT</a:t>
            </a:r>
          </a:p>
        </p:txBody>
      </p:sp>
      <p:sp>
        <p:nvSpPr>
          <p:cNvPr id="6" name="Google Shape;69;p15">
            <a:extLst>
              <a:ext uri="{FF2B5EF4-FFF2-40B4-BE49-F238E27FC236}">
                <a16:creationId xmlns:a16="http://schemas.microsoft.com/office/drawing/2014/main" id="{A631BA53-0717-3D98-FCBC-4980A1C8985E}"/>
              </a:ext>
            </a:extLst>
          </p:cNvPr>
          <p:cNvSpPr txBox="1">
            <a:spLocks/>
          </p:cNvSpPr>
          <p:nvPr/>
        </p:nvSpPr>
        <p:spPr>
          <a:xfrm>
            <a:off x="1319896" y="2665431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" sz="2200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Cartographie des flux de données</a:t>
            </a:r>
            <a:endParaRPr lang="fr-FR" sz="2200" dirty="0">
              <a:solidFill>
                <a:srgbClr val="002060"/>
              </a:solidFill>
              <a:latin typeface="Times New Roman" panose="02020603050405020304" pitchFamily="18" charset="0"/>
              <a:ea typeface="Inter Medium"/>
              <a:cs typeface="Times New Roman" panose="02020603050405020304" pitchFamily="18" charset="0"/>
              <a:sym typeface="Inter Medium"/>
            </a:endParaRPr>
          </a:p>
        </p:txBody>
      </p:sp>
      <p:sp>
        <p:nvSpPr>
          <p:cNvPr id="8" name="Google Shape;76;p15">
            <a:extLst>
              <a:ext uri="{FF2B5EF4-FFF2-40B4-BE49-F238E27FC236}">
                <a16:creationId xmlns:a16="http://schemas.microsoft.com/office/drawing/2014/main" id="{1141846A-FB1B-34E8-F60D-E6F0C134757C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72;p15">
            <a:extLst>
              <a:ext uri="{FF2B5EF4-FFF2-40B4-BE49-F238E27FC236}">
                <a16:creationId xmlns:a16="http://schemas.microsoft.com/office/drawing/2014/main" id="{5C5996A2-7B03-00FB-8158-30D3B101A6E9}"/>
              </a:ext>
            </a:extLst>
          </p:cNvPr>
          <p:cNvSpPr/>
          <p:nvPr/>
        </p:nvSpPr>
        <p:spPr>
          <a:xfrm rot="-355994">
            <a:off x="982382" y="2433757"/>
            <a:ext cx="261199" cy="46747"/>
          </a:xfrm>
          <a:prstGeom prst="roundRect">
            <a:avLst>
              <a:gd name="adj" fmla="val 50000"/>
            </a:avLst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;p15">
            <a:extLst>
              <a:ext uri="{FF2B5EF4-FFF2-40B4-BE49-F238E27FC236}">
                <a16:creationId xmlns:a16="http://schemas.microsoft.com/office/drawing/2014/main" id="{91C59234-5752-E05F-3399-5B7011CABA93}"/>
              </a:ext>
            </a:extLst>
          </p:cNvPr>
          <p:cNvSpPr txBox="1">
            <a:spLocks/>
          </p:cNvSpPr>
          <p:nvPr/>
        </p:nvSpPr>
        <p:spPr>
          <a:xfrm>
            <a:off x="1319895" y="2190580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2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Veille technologique et réglementaire</a:t>
            </a:r>
          </a:p>
        </p:txBody>
      </p:sp>
      <p:sp>
        <p:nvSpPr>
          <p:cNvPr id="11" name="Google Shape;74;p15">
            <a:extLst>
              <a:ext uri="{FF2B5EF4-FFF2-40B4-BE49-F238E27FC236}">
                <a16:creationId xmlns:a16="http://schemas.microsoft.com/office/drawing/2014/main" id="{4552434E-A467-8909-C980-A749A7DB5966}"/>
              </a:ext>
            </a:extLst>
          </p:cNvPr>
          <p:cNvSpPr/>
          <p:nvPr/>
        </p:nvSpPr>
        <p:spPr>
          <a:xfrm rot="21244006">
            <a:off x="982384" y="3929281"/>
            <a:ext cx="261199" cy="46747"/>
          </a:xfrm>
          <a:prstGeom prst="roundRect">
            <a:avLst>
              <a:gd name="adj" fmla="val 50000"/>
            </a:avLst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3;p15">
            <a:extLst>
              <a:ext uri="{FF2B5EF4-FFF2-40B4-BE49-F238E27FC236}">
                <a16:creationId xmlns:a16="http://schemas.microsoft.com/office/drawing/2014/main" id="{4B89CF7C-8DC0-3A86-42C3-8CA28D67963E}"/>
              </a:ext>
            </a:extLst>
          </p:cNvPr>
          <p:cNvSpPr txBox="1">
            <a:spLocks/>
          </p:cNvSpPr>
          <p:nvPr/>
        </p:nvSpPr>
        <p:spPr>
          <a:xfrm>
            <a:off x="1319895" y="3679024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</a:pPr>
            <a:r>
              <a:rPr lang="fr-FR" sz="22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Synthèse</a:t>
            </a:r>
          </a:p>
        </p:txBody>
      </p:sp>
      <p:sp>
        <p:nvSpPr>
          <p:cNvPr id="17" name="Google Shape;72;p15">
            <a:extLst>
              <a:ext uri="{FF2B5EF4-FFF2-40B4-BE49-F238E27FC236}">
                <a16:creationId xmlns:a16="http://schemas.microsoft.com/office/drawing/2014/main" id="{3F208B8C-67D1-3486-CDB9-4FAEC1630D02}"/>
              </a:ext>
            </a:extLst>
          </p:cNvPr>
          <p:cNvSpPr/>
          <p:nvPr/>
        </p:nvSpPr>
        <p:spPr>
          <a:xfrm rot="21244006">
            <a:off x="979660" y="1935351"/>
            <a:ext cx="261199" cy="46747"/>
          </a:xfrm>
          <a:prstGeom prst="roundRect">
            <a:avLst>
              <a:gd name="adj" fmla="val 50000"/>
            </a:avLst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69;p15">
            <a:extLst>
              <a:ext uri="{FF2B5EF4-FFF2-40B4-BE49-F238E27FC236}">
                <a16:creationId xmlns:a16="http://schemas.microsoft.com/office/drawing/2014/main" id="{AAC55EE3-C78B-513C-EDA5-BBE4F41E8FAE}"/>
              </a:ext>
            </a:extLst>
          </p:cNvPr>
          <p:cNvSpPr txBox="1">
            <a:spLocks/>
          </p:cNvSpPr>
          <p:nvPr/>
        </p:nvSpPr>
        <p:spPr>
          <a:xfrm>
            <a:off x="1317173" y="1692174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2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Design Thinking - Personas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1">
          <a:extLst>
            <a:ext uri="{FF2B5EF4-FFF2-40B4-BE49-F238E27FC236}">
              <a16:creationId xmlns:a16="http://schemas.microsoft.com/office/drawing/2014/main" id="{C9650325-D0F1-DAE6-D75F-EE8F6F771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65332E44-E88D-8B52-1CDF-8923630613C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040272" y="1702750"/>
            <a:ext cx="5315100" cy="13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b="1" dirty="0">
                <a:solidFill>
                  <a:srgbClr val="0E344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Introduction</a:t>
            </a:r>
            <a:endParaRPr sz="4500" b="1" dirty="0">
              <a:solidFill>
                <a:srgbClr val="0E3449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pic>
        <p:nvPicPr>
          <p:cNvPr id="2" name="Google Shape;75;p15">
            <a:extLst>
              <a:ext uri="{FF2B5EF4-FFF2-40B4-BE49-F238E27FC236}">
                <a16:creationId xmlns:a16="http://schemas.microsoft.com/office/drawing/2014/main" id="{A221F4FC-0735-A085-E35E-8F8283A0EAD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6;p15">
            <a:extLst>
              <a:ext uri="{FF2B5EF4-FFF2-40B4-BE49-F238E27FC236}">
                <a16:creationId xmlns:a16="http://schemas.microsoft.com/office/drawing/2014/main" id="{85B00054-1755-8345-C73C-314D154E9703}"/>
              </a:ext>
            </a:extLst>
          </p:cNvPr>
          <p:cNvSpPr/>
          <p:nvPr/>
        </p:nvSpPr>
        <p:spPr>
          <a:xfrm>
            <a:off x="1040272" y="2398542"/>
            <a:ext cx="3461390" cy="75898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7899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9BD0DDF8-3FF6-BC7F-ECE2-FE9969FFA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033FFFE1-6EF2-EE31-553D-B6998730BA32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-19842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Introduction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sp>
        <p:nvSpPr>
          <p:cNvPr id="69" name="Google Shape;69;p15">
            <a:extLst>
              <a:ext uri="{FF2B5EF4-FFF2-40B4-BE49-F238E27FC236}">
                <a16:creationId xmlns:a16="http://schemas.microsoft.com/office/drawing/2014/main" id="{41CD1705-32AA-4100-0BE2-2180CAA3498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451872" y="3999574"/>
            <a:ext cx="2336714" cy="34588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E-commerce et marketplace</a:t>
            </a:r>
            <a:endParaRPr sz="1400" dirty="0">
              <a:solidFill>
                <a:srgbClr val="002060"/>
              </a:solidFill>
              <a:latin typeface="Times New Roman" panose="02020603050405020304" pitchFamily="18" charset="0"/>
              <a:ea typeface="Inter Medium"/>
              <a:cs typeface="Times New Roman" panose="02020603050405020304" pitchFamily="18" charset="0"/>
              <a:sym typeface="Inter Medium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1F3895AE-DC28-A69F-23F1-1C1EB7C676C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76;p15">
            <a:extLst>
              <a:ext uri="{FF2B5EF4-FFF2-40B4-BE49-F238E27FC236}">
                <a16:creationId xmlns:a16="http://schemas.microsoft.com/office/drawing/2014/main" id="{50449A64-0D8E-841E-6A98-B6073BFAE239}"/>
              </a:ext>
            </a:extLst>
          </p:cNvPr>
          <p:cNvSpPr/>
          <p:nvPr/>
        </p:nvSpPr>
        <p:spPr>
          <a:xfrm>
            <a:off x="870309" y="438274"/>
            <a:ext cx="1842411" cy="4954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76;p15">
            <a:extLst>
              <a:ext uri="{FF2B5EF4-FFF2-40B4-BE49-F238E27FC236}">
                <a16:creationId xmlns:a16="http://schemas.microsoft.com/office/drawing/2014/main" id="{5907DFD9-CEE2-ABBB-EC31-94638272F36A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4A85F3AB-D217-689A-E992-D9A8B9E19C3F}"/>
              </a:ext>
            </a:extLst>
          </p:cNvPr>
          <p:cNvSpPr txBox="1">
            <a:spLocks/>
          </p:cNvSpPr>
          <p:nvPr/>
        </p:nvSpPr>
        <p:spPr>
          <a:xfrm>
            <a:off x="0" y="3285515"/>
            <a:ext cx="9144000" cy="412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Acteur influent dans le e-commerce et le cloud computing.</a:t>
            </a:r>
            <a:b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</a:br>
            <a:endParaRPr lang="fr-FR" sz="1600" dirty="0">
              <a:solidFill>
                <a:srgbClr val="002060"/>
              </a:solidFill>
              <a:latin typeface="Times New Roman" panose="02020603050405020304" pitchFamily="18" charset="0"/>
              <a:ea typeface="Inter Medium"/>
              <a:cs typeface="Times New Roman" panose="02020603050405020304" pitchFamily="18" charset="0"/>
              <a:sym typeface="Inter Medium"/>
            </a:endParaRPr>
          </a:p>
        </p:txBody>
      </p:sp>
      <p:sp>
        <p:nvSpPr>
          <p:cNvPr id="14" name="Google Shape;69;p15">
            <a:extLst>
              <a:ext uri="{FF2B5EF4-FFF2-40B4-BE49-F238E27FC236}">
                <a16:creationId xmlns:a16="http://schemas.microsoft.com/office/drawing/2014/main" id="{2CC37ED9-958A-62DE-846A-A99429AAA6C7}"/>
              </a:ext>
            </a:extLst>
          </p:cNvPr>
          <p:cNvSpPr txBox="1">
            <a:spLocks/>
          </p:cNvSpPr>
          <p:nvPr/>
        </p:nvSpPr>
        <p:spPr>
          <a:xfrm>
            <a:off x="2844931" y="4000980"/>
            <a:ext cx="1959338" cy="3491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Cloud Computing AWS</a:t>
            </a:r>
          </a:p>
        </p:txBody>
      </p:sp>
      <p:sp>
        <p:nvSpPr>
          <p:cNvPr id="15" name="Google Shape;69;p15">
            <a:extLst>
              <a:ext uri="{FF2B5EF4-FFF2-40B4-BE49-F238E27FC236}">
                <a16:creationId xmlns:a16="http://schemas.microsoft.com/office/drawing/2014/main" id="{6082840C-2ED9-18C5-7A69-EE7DD44CB1CE}"/>
              </a:ext>
            </a:extLst>
          </p:cNvPr>
          <p:cNvSpPr txBox="1">
            <a:spLocks/>
          </p:cNvSpPr>
          <p:nvPr/>
        </p:nvSpPr>
        <p:spPr>
          <a:xfrm>
            <a:off x="4860614" y="3996984"/>
            <a:ext cx="2298794" cy="34589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Streaming et divertissement</a:t>
            </a:r>
          </a:p>
        </p:txBody>
      </p:sp>
      <p:sp>
        <p:nvSpPr>
          <p:cNvPr id="17" name="Google Shape;69;p15">
            <a:extLst>
              <a:ext uri="{FF2B5EF4-FFF2-40B4-BE49-F238E27FC236}">
                <a16:creationId xmlns:a16="http://schemas.microsoft.com/office/drawing/2014/main" id="{07E4644F-B50B-36C3-A372-2A10D9B0971C}"/>
              </a:ext>
            </a:extLst>
          </p:cNvPr>
          <p:cNvSpPr txBox="1">
            <a:spLocks/>
          </p:cNvSpPr>
          <p:nvPr/>
        </p:nvSpPr>
        <p:spPr>
          <a:xfrm>
            <a:off x="7215753" y="3996984"/>
            <a:ext cx="1478858" cy="33960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Objets connectés</a:t>
            </a:r>
          </a:p>
        </p:txBody>
      </p:sp>
      <p:sp>
        <p:nvSpPr>
          <p:cNvPr id="19" name="Google Shape;69;p15">
            <a:extLst>
              <a:ext uri="{FF2B5EF4-FFF2-40B4-BE49-F238E27FC236}">
                <a16:creationId xmlns:a16="http://schemas.microsoft.com/office/drawing/2014/main" id="{A7DD359E-E9AA-930C-924C-DB384D5FDFD9}"/>
              </a:ext>
            </a:extLst>
          </p:cNvPr>
          <p:cNvSpPr txBox="1">
            <a:spLocks/>
          </p:cNvSpPr>
          <p:nvPr/>
        </p:nvSpPr>
        <p:spPr>
          <a:xfrm>
            <a:off x="6676558" y="4432010"/>
            <a:ext cx="2019125" cy="33490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Logistique et transport</a:t>
            </a:r>
          </a:p>
        </p:txBody>
      </p:sp>
      <p:sp>
        <p:nvSpPr>
          <p:cNvPr id="21" name="Google Shape;69;p15">
            <a:extLst>
              <a:ext uri="{FF2B5EF4-FFF2-40B4-BE49-F238E27FC236}">
                <a16:creationId xmlns:a16="http://schemas.microsoft.com/office/drawing/2014/main" id="{B6698D26-D693-B53E-A8A8-09CEC9CBF347}"/>
              </a:ext>
            </a:extLst>
          </p:cNvPr>
          <p:cNvSpPr txBox="1">
            <a:spLocks/>
          </p:cNvSpPr>
          <p:nvPr/>
        </p:nvSpPr>
        <p:spPr>
          <a:xfrm>
            <a:off x="3622602" y="4431378"/>
            <a:ext cx="3004242" cy="32198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Publicité et services aux entreprises</a:t>
            </a:r>
          </a:p>
        </p:txBody>
      </p:sp>
      <p:sp>
        <p:nvSpPr>
          <p:cNvPr id="23" name="Google Shape;69;p15">
            <a:extLst>
              <a:ext uri="{FF2B5EF4-FFF2-40B4-BE49-F238E27FC236}">
                <a16:creationId xmlns:a16="http://schemas.microsoft.com/office/drawing/2014/main" id="{A84B36B0-DCFC-F82F-CE93-1598FDC858B4}"/>
              </a:ext>
            </a:extLst>
          </p:cNvPr>
          <p:cNvSpPr txBox="1">
            <a:spLocks/>
          </p:cNvSpPr>
          <p:nvPr/>
        </p:nvSpPr>
        <p:spPr>
          <a:xfrm>
            <a:off x="451872" y="4432575"/>
            <a:ext cx="3121016" cy="32198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r>
              <a:rPr lang="fr-FR" sz="1400" dirty="0">
                <a:solidFill>
                  <a:srgbClr val="002060"/>
                </a:solidFill>
                <a:latin typeface="Times New Roman" panose="02020603050405020304" pitchFamily="18" charset="0"/>
                <a:ea typeface="Inter Medium"/>
                <a:cs typeface="Times New Roman" panose="02020603050405020304" pitchFamily="18" charset="0"/>
                <a:sym typeface="Inter Medium"/>
              </a:rPr>
              <a:t>Santé et autres initiatives émergents</a:t>
            </a:r>
          </a:p>
        </p:txBody>
      </p:sp>
      <p:pic>
        <p:nvPicPr>
          <p:cNvPr id="1028" name="Picture 4" descr="Amazon dévoile un robot humanoïde qui pourrait bientôt frapper à votre  porte !">
            <a:extLst>
              <a:ext uri="{FF2B5EF4-FFF2-40B4-BE49-F238E27FC236}">
                <a16:creationId xmlns:a16="http://schemas.microsoft.com/office/drawing/2014/main" id="{E47AC099-17C6-57AC-6C3C-6D5496AFCD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514" y="865232"/>
            <a:ext cx="4107886" cy="231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1012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24BD7C2-7E7A-6606-DF8C-26274654D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BE74BDD9-89E1-7B4A-1F02-AE2A59B5B603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-16230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Flux de données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52E18E01-E7F9-F959-4499-474340621C7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870C1471-198B-069F-513A-6B2F93C25913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6FCC900F-C0CD-79ED-06C5-1F5FC8677073}"/>
              </a:ext>
            </a:extLst>
          </p:cNvPr>
          <p:cNvSpPr/>
          <p:nvPr/>
        </p:nvSpPr>
        <p:spPr>
          <a:xfrm>
            <a:off x="870309" y="438274"/>
            <a:ext cx="2549899" cy="7239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592114C-9DC5-4EA3-A6FD-FE3440B06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4134" y="250320"/>
            <a:ext cx="3037617" cy="463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987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1">
          <a:extLst>
            <a:ext uri="{FF2B5EF4-FFF2-40B4-BE49-F238E27FC236}">
              <a16:creationId xmlns:a16="http://schemas.microsoft.com/office/drawing/2014/main" id="{74B9C5F7-DE9C-A314-4F94-2DF560874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6;p15">
            <a:extLst>
              <a:ext uri="{FF2B5EF4-FFF2-40B4-BE49-F238E27FC236}">
                <a16:creationId xmlns:a16="http://schemas.microsoft.com/office/drawing/2014/main" id="{1FB858E7-EDC4-58C8-9625-F47376D5C0A5}"/>
              </a:ext>
            </a:extLst>
          </p:cNvPr>
          <p:cNvSpPr/>
          <p:nvPr/>
        </p:nvSpPr>
        <p:spPr>
          <a:xfrm flipV="1">
            <a:off x="837797" y="2461258"/>
            <a:ext cx="7457117" cy="53341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C95A891C-B11B-0BE7-BDC7-93EAF232464B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746357" y="1702750"/>
            <a:ext cx="7858800" cy="8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b="1" dirty="0">
                <a:solidFill>
                  <a:srgbClr val="0E344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Analyse stratégique SWOT</a:t>
            </a:r>
            <a:endParaRPr sz="4800" b="1" dirty="0">
              <a:solidFill>
                <a:srgbClr val="0E3449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pic>
        <p:nvPicPr>
          <p:cNvPr id="2" name="Google Shape;75;p15">
            <a:extLst>
              <a:ext uri="{FF2B5EF4-FFF2-40B4-BE49-F238E27FC236}">
                <a16:creationId xmlns:a16="http://schemas.microsoft.com/office/drawing/2014/main" id="{71C210E3-BB92-B68A-42EF-1BDE04DF174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1621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8B9C3DC9-829F-955F-F534-1B075C91B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76;p15">
            <a:extLst>
              <a:ext uri="{FF2B5EF4-FFF2-40B4-BE49-F238E27FC236}">
                <a16:creationId xmlns:a16="http://schemas.microsoft.com/office/drawing/2014/main" id="{281A4194-130E-CAB9-A5CB-2E56C4B7EA42}"/>
              </a:ext>
            </a:extLst>
          </p:cNvPr>
          <p:cNvSpPr/>
          <p:nvPr/>
        </p:nvSpPr>
        <p:spPr>
          <a:xfrm>
            <a:off x="870308" y="463044"/>
            <a:ext cx="4046349" cy="4762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7F0305D3-A5C8-4C79-39AF-DCBCE171585B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2028" y="11906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002060"/>
                </a:solidFill>
                <a:latin typeface="Times New Roman" panose="02020603050405020304" pitchFamily="18" charset="0"/>
                <a:ea typeface="Inter SemiBold"/>
                <a:cs typeface="Times New Roman" panose="02020603050405020304" pitchFamily="18" charset="0"/>
                <a:sym typeface="Inter SemiBold"/>
              </a:rPr>
              <a:t>Analyse stratégique SWOT</a:t>
            </a:r>
            <a:endParaRPr dirty="0">
              <a:solidFill>
                <a:srgbClr val="002060"/>
              </a:solidFill>
              <a:latin typeface="Times New Roman" panose="02020603050405020304" pitchFamily="18" charset="0"/>
              <a:ea typeface="Inter SemiBold"/>
              <a:cs typeface="Times New Roman" panose="02020603050405020304" pitchFamily="18" charset="0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B259B97F-4F5E-47B0-94D8-66945AD8D8C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1786798A-C093-88AD-2CDD-F2517B252311}"/>
              </a:ext>
            </a:extLst>
          </p:cNvPr>
          <p:cNvCxnSpPr>
            <a:cxnSpLocks/>
          </p:cNvCxnSpPr>
          <p:nvPr/>
        </p:nvCxnSpPr>
        <p:spPr>
          <a:xfrm>
            <a:off x="4572000" y="627660"/>
            <a:ext cx="0" cy="419570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E6368E6E-E113-5BB3-FED0-20712C007375}"/>
              </a:ext>
            </a:extLst>
          </p:cNvPr>
          <p:cNvCxnSpPr>
            <a:cxnSpLocks/>
          </p:cNvCxnSpPr>
          <p:nvPr/>
        </p:nvCxnSpPr>
        <p:spPr>
          <a:xfrm>
            <a:off x="168812" y="2584091"/>
            <a:ext cx="8862646" cy="346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Google Shape;76;p15">
            <a:extLst>
              <a:ext uri="{FF2B5EF4-FFF2-40B4-BE49-F238E27FC236}">
                <a16:creationId xmlns:a16="http://schemas.microsoft.com/office/drawing/2014/main" id="{AA05F85F-BE71-F8E7-614E-9C47A1404F95}"/>
              </a:ext>
            </a:extLst>
          </p:cNvPr>
          <p:cNvSpPr/>
          <p:nvPr/>
        </p:nvSpPr>
        <p:spPr>
          <a:xfrm>
            <a:off x="0" y="4937760"/>
            <a:ext cx="9144000" cy="164616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B8E2EAB-DFFE-BA88-2EB2-0CF4064D9614}"/>
              </a:ext>
            </a:extLst>
          </p:cNvPr>
          <p:cNvSpPr txBox="1"/>
          <p:nvPr/>
        </p:nvSpPr>
        <p:spPr>
          <a:xfrm>
            <a:off x="575989" y="1093472"/>
            <a:ext cx="40674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fr-FR" sz="1600" baseline="30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ème</a:t>
            </a: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mondiale (Interband).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Réseau logistique performant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Présence dominante dans le e-commerce et cloud computing.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Large base de clientèle fidèle.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BD5DA944-25AD-D94D-C28A-D65FC96EE02B}"/>
              </a:ext>
            </a:extLst>
          </p:cNvPr>
          <p:cNvSpPr txBox="1"/>
          <p:nvPr/>
        </p:nvSpPr>
        <p:spPr>
          <a:xfrm>
            <a:off x="4764510" y="1093472"/>
            <a:ext cx="41473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Dépendance aux vendeurs tiers.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Problèmes juridiques.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Délai de livraison important dans certaines zones rurales.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Vulnérabilité aux cyberattaques.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CD1E270C-4CE5-0951-E566-1358FC490AA5}"/>
              </a:ext>
            </a:extLst>
          </p:cNvPr>
          <p:cNvSpPr txBox="1"/>
          <p:nvPr/>
        </p:nvSpPr>
        <p:spPr>
          <a:xfrm>
            <a:off x="-1" y="734105"/>
            <a:ext cx="457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u="sng" dirty="0">
                <a:solidFill>
                  <a:srgbClr val="FF99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Forces</a:t>
            </a:r>
            <a:endParaRPr lang="fr-FR" sz="1800" u="sng" dirty="0">
              <a:solidFill>
                <a:srgbClr val="FF99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C476944A-C880-B48B-CE1F-94D96C260ACD}"/>
              </a:ext>
            </a:extLst>
          </p:cNvPr>
          <p:cNvSpPr txBox="1"/>
          <p:nvPr/>
        </p:nvSpPr>
        <p:spPr>
          <a:xfrm>
            <a:off x="4552198" y="720625"/>
            <a:ext cx="457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u="sng" dirty="0">
                <a:solidFill>
                  <a:srgbClr val="FF99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Faiblesses</a:t>
            </a:r>
            <a:endParaRPr lang="fr-FR" sz="1800" u="sng" dirty="0">
              <a:solidFill>
                <a:srgbClr val="FF99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B656E7A2-BA92-CDD4-0484-FADA2309B88C}"/>
              </a:ext>
            </a:extLst>
          </p:cNvPr>
          <p:cNvSpPr txBox="1"/>
          <p:nvPr/>
        </p:nvSpPr>
        <p:spPr>
          <a:xfrm>
            <a:off x="5738" y="2674942"/>
            <a:ext cx="457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u="sng" dirty="0">
                <a:solidFill>
                  <a:srgbClr val="FF99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Opportunités</a:t>
            </a:r>
            <a:endParaRPr lang="fr-FR" sz="1800" u="sng" dirty="0">
              <a:solidFill>
                <a:srgbClr val="FF99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8C018B9A-C297-9D18-B59E-A6EA6E0E6520}"/>
              </a:ext>
            </a:extLst>
          </p:cNvPr>
          <p:cNvSpPr txBox="1"/>
          <p:nvPr/>
        </p:nvSpPr>
        <p:spPr>
          <a:xfrm>
            <a:off x="4580334" y="2695520"/>
            <a:ext cx="4571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u="sng" dirty="0">
                <a:solidFill>
                  <a:srgbClr val="FF99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Menaces</a:t>
            </a:r>
            <a:endParaRPr lang="fr-FR" sz="1800" u="sng" dirty="0">
              <a:solidFill>
                <a:srgbClr val="FF99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C722EA3-1AD1-A62E-73F4-BB5522F5BAFC}"/>
              </a:ext>
            </a:extLst>
          </p:cNvPr>
          <p:cNvSpPr txBox="1"/>
          <p:nvPr/>
        </p:nvSpPr>
        <p:spPr>
          <a:xfrm>
            <a:off x="584318" y="3219108"/>
            <a:ext cx="39876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Croissance continue dans les marchés émergeants.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Valorisation des retours clients.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Développement durable et innovation logistique.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49BF5547-2666-2855-E2A9-66EC8C30D06B}"/>
              </a:ext>
            </a:extLst>
          </p:cNvPr>
          <p:cNvSpPr txBox="1"/>
          <p:nvPr/>
        </p:nvSpPr>
        <p:spPr>
          <a:xfrm>
            <a:off x="4778578" y="3289976"/>
            <a:ext cx="4359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</a:rPr>
              <a:t>Marché très concurrentiel.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</a:rPr>
              <a:t>Pression réglementaire.</a:t>
            </a:r>
          </a:p>
          <a:p>
            <a:pPr marL="285750" indent="-285750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rgbClr val="002060"/>
                </a:solidFill>
              </a:rPr>
              <a:t>Multiplication des cyberattaques.</a:t>
            </a:r>
          </a:p>
        </p:txBody>
      </p:sp>
    </p:spTree>
    <p:extLst>
      <p:ext uri="{BB962C8B-B14F-4D97-AF65-F5344CB8AC3E}">
        <p14:creationId xmlns:p14="http://schemas.microsoft.com/office/powerpoint/2010/main" val="2212885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C584CAC8-6A45-F01C-768A-B5D4EA2B6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6;p15">
            <a:extLst>
              <a:ext uri="{FF2B5EF4-FFF2-40B4-BE49-F238E27FC236}">
                <a16:creationId xmlns:a16="http://schemas.microsoft.com/office/drawing/2014/main" id="{A7F2A9AF-19D9-1ABB-1E4F-DA79A337C6F6}"/>
              </a:ext>
            </a:extLst>
          </p:cNvPr>
          <p:cNvSpPr/>
          <p:nvPr/>
        </p:nvSpPr>
        <p:spPr>
          <a:xfrm flipV="1">
            <a:off x="827983" y="2471053"/>
            <a:ext cx="7211703" cy="45719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358C68E9-7A05-E15A-FE60-5CA0EF3A744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762685" y="1733773"/>
            <a:ext cx="8103729" cy="758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b="1" dirty="0">
                <a:solidFill>
                  <a:srgbClr val="0E344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Design Thinking - Personas</a:t>
            </a:r>
            <a:endParaRPr sz="4800" b="1" dirty="0">
              <a:solidFill>
                <a:srgbClr val="0E3449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pic>
        <p:nvPicPr>
          <p:cNvPr id="2" name="Google Shape;75;p15">
            <a:extLst>
              <a:ext uri="{FF2B5EF4-FFF2-40B4-BE49-F238E27FC236}">
                <a16:creationId xmlns:a16="http://schemas.microsoft.com/office/drawing/2014/main" id="{C61B9FD2-3E74-FEB7-AC55-DBDE66AE178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5" y="124760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3366490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3390</TotalTime>
  <Words>1115</Words>
  <Application>Microsoft Office PowerPoint</Application>
  <PresentationFormat>Affichage à l'écran (16:9)</PresentationFormat>
  <Paragraphs>224</Paragraphs>
  <Slides>25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0" baseType="lpstr">
      <vt:lpstr>Wingdings</vt:lpstr>
      <vt:lpstr>Arial</vt:lpstr>
      <vt:lpstr>Aptos</vt:lpstr>
      <vt:lpstr>Times New Roman</vt:lpstr>
      <vt:lpstr>Simple Light</vt:lpstr>
      <vt:lpstr>Amazon Review Analysis</vt:lpstr>
      <vt:lpstr>Bloc 1</vt:lpstr>
      <vt:lpstr>Plan</vt:lpstr>
      <vt:lpstr>Introduction</vt:lpstr>
      <vt:lpstr>Introduction</vt:lpstr>
      <vt:lpstr>Flux de données</vt:lpstr>
      <vt:lpstr>Analyse stratégique SWOT</vt:lpstr>
      <vt:lpstr>Analyse stratégique SWOT</vt:lpstr>
      <vt:lpstr>Design Thinking - Personas</vt:lpstr>
      <vt:lpstr>Design Thinking - Personas</vt:lpstr>
      <vt:lpstr>Design Thinking – Personas  </vt:lpstr>
      <vt:lpstr>Veille technologique et réglementaire</vt:lpstr>
      <vt:lpstr>Veille technologique statique</vt:lpstr>
      <vt:lpstr>Veille réglementaire statique</vt:lpstr>
      <vt:lpstr>Veille technologique et réglementaire</vt:lpstr>
      <vt:lpstr>Cartographie des flux de données</vt:lpstr>
      <vt:lpstr>Cartographie des flux de données</vt:lpstr>
      <vt:lpstr>Prototype</vt:lpstr>
      <vt:lpstr>Prototype</vt:lpstr>
      <vt:lpstr>Prototype</vt:lpstr>
      <vt:lpstr>Prototype</vt:lpstr>
      <vt:lpstr>Prototype</vt:lpstr>
      <vt:lpstr>Synthèse</vt:lpstr>
      <vt:lpstr>Synthèse</vt:lpstr>
      <vt:lpstr>Merci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Dyhia TOUAHRI</cp:lastModifiedBy>
  <cp:revision>110</cp:revision>
  <dcterms:modified xsi:type="dcterms:W3CDTF">2025-12-13T22:34:36Z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63e49bf-5c7f-4a8a-bbbc-7213e78f5e38_Enabled">
    <vt:lpwstr>true</vt:lpwstr>
  </property>
  <property fmtid="{D5CDD505-2E9C-101B-9397-08002B2CF9AE}" pid="3" name="MSIP_Label_663e49bf-5c7f-4a8a-bbbc-7213e78f5e38_SetDate">
    <vt:lpwstr>2025-11-02T15:19:33Z</vt:lpwstr>
  </property>
  <property fmtid="{D5CDD505-2E9C-101B-9397-08002B2CF9AE}" pid="4" name="MSIP_Label_663e49bf-5c7f-4a8a-bbbc-7213e78f5e38_Method">
    <vt:lpwstr>Standard</vt:lpwstr>
  </property>
  <property fmtid="{D5CDD505-2E9C-101B-9397-08002B2CF9AE}" pid="5" name="MSIP_Label_663e49bf-5c7f-4a8a-bbbc-7213e78f5e38_Name">
    <vt:lpwstr>C2 - Information à diffusion restreinte</vt:lpwstr>
  </property>
  <property fmtid="{D5CDD505-2E9C-101B-9397-08002B2CF9AE}" pid="6" name="MSIP_Label_663e49bf-5c7f-4a8a-bbbc-7213e78f5e38_SiteId">
    <vt:lpwstr>039c67fe-49fc-42f3-a2a4-0a85eee29a7d</vt:lpwstr>
  </property>
  <property fmtid="{D5CDD505-2E9C-101B-9397-08002B2CF9AE}" pid="7" name="MSIP_Label_663e49bf-5c7f-4a8a-bbbc-7213e78f5e38_ActionId">
    <vt:lpwstr>b6ce385c-0787-42fc-aa71-7b33b4b295e4</vt:lpwstr>
  </property>
  <property fmtid="{D5CDD505-2E9C-101B-9397-08002B2CF9AE}" pid="8" name="MSIP_Label_663e49bf-5c7f-4a8a-bbbc-7213e78f5e38_ContentBits">
    <vt:lpwstr>2</vt:lpwstr>
  </property>
  <property fmtid="{D5CDD505-2E9C-101B-9397-08002B2CF9AE}" pid="9" name="MSIP_Label_663e49bf-5c7f-4a8a-bbbc-7213e78f5e38_Tag">
    <vt:lpwstr>10, 3, 0, 1</vt:lpwstr>
  </property>
  <property fmtid="{D5CDD505-2E9C-101B-9397-08002B2CF9AE}" pid="10" name="ClassificationContentMarkingFooterLocations">
    <vt:lpwstr>Simple Light:3</vt:lpwstr>
  </property>
  <property fmtid="{D5CDD505-2E9C-101B-9397-08002B2CF9AE}" pid="11" name="ClassificationContentMarkingFooterText">
    <vt:lpwstr>C2 - Interne</vt:lpwstr>
  </property>
</Properties>
</file>

<file path=docProps/thumbnail.jpeg>
</file>